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5" r:id="rId3"/>
    <p:sldId id="386" r:id="rId4"/>
    <p:sldId id="392" r:id="rId5"/>
    <p:sldId id="362" r:id="rId6"/>
    <p:sldId id="383" r:id="rId7"/>
    <p:sldId id="257" r:id="rId8"/>
    <p:sldId id="363" r:id="rId9"/>
    <p:sldId id="388" r:id="rId10"/>
    <p:sldId id="389" r:id="rId11"/>
    <p:sldId id="387" r:id="rId12"/>
    <p:sldId id="393" r:id="rId13"/>
    <p:sldId id="394" r:id="rId14"/>
    <p:sldId id="401" r:id="rId15"/>
    <p:sldId id="402" r:id="rId16"/>
    <p:sldId id="403" r:id="rId17"/>
    <p:sldId id="395" r:id="rId18"/>
    <p:sldId id="396" r:id="rId19"/>
    <p:sldId id="397" r:id="rId20"/>
    <p:sldId id="358" r:id="rId21"/>
    <p:sldId id="390" r:id="rId22"/>
    <p:sldId id="391" r:id="rId23"/>
    <p:sldId id="399" r:id="rId24"/>
    <p:sldId id="323" r:id="rId2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gency FB" panose="020B05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B656"/>
    <a:srgbClr val="FF0066"/>
    <a:srgbClr val="021F7C"/>
    <a:srgbClr val="000099"/>
    <a:srgbClr val="000066"/>
    <a:srgbClr val="0033CC"/>
    <a:srgbClr val="F8BE56"/>
    <a:srgbClr val="2F8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8" autoAdjust="0"/>
    <p:restoredTop sz="94640" autoAdjust="0"/>
  </p:normalViewPr>
  <p:slideViewPr>
    <p:cSldViewPr>
      <p:cViewPr varScale="1">
        <p:scale>
          <a:sx n="114" d="100"/>
          <a:sy n="114" d="100"/>
        </p:scale>
        <p:origin x="14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824AE25-FC8D-449F-9543-779F5A8ACD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2E6CB58D-5C53-47BB-9EA5-77FF126B78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/>
            <a:fld id="{139EC292-30D4-49A9-97B7-B82F7F0EE064}" type="slidenum">
              <a:rPr lang="ru-RU" altLang="ru-RU" b="0"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/>
            <a:fld id="{2D9889E2-6EB9-41E2-A36B-131954C94C47}" type="slidenum">
              <a:rPr lang="ru-RU" altLang="ru-RU" b="0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/>
            <a:fld id="{268D2CE5-4D45-45FE-843B-5B5A56F77953}" type="slidenum">
              <a:rPr lang="ru-RU" altLang="ru-RU" b="0"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43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431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B4FCD-B558-46CC-B6B5-899BF142A8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374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881B3-2F1C-424F-AA9F-C0C04B2869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5034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2D7BA-C706-45BC-AE9A-6D4CA3819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0492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A41A-C477-41C9-B1CF-D1EE3DDD11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5766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A64CD-2E97-4806-B554-36AF05308A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15459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63249-AB00-4959-BFA3-F046087182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3564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1C3B0-64D9-47AB-A17D-ED8F488D9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79590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67224-3D83-4E92-A225-1135839CE3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3150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12BF0-895F-47F3-86B2-5C272902C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7200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62C2F-5050-45C8-96D5-BD888CF973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3496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9E2D5-F37C-42E6-A00C-098FE2B63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9194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DBE33-4A02-4103-8F00-FFFE63CD3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8301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59C12-EDD0-40D9-9D5A-3951F7098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8210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39CC4-9B84-45A6-B73C-6947A9673D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0150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64F3D-03E1-49FE-A75A-D474493B2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8308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4F92E-FD92-46E9-899F-7EE9BFB6D7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158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8 w 1722"/>
                <a:gd name="T1" fmla="*/ 59 h 66"/>
                <a:gd name="T2" fmla="*/ 1708 w 1722"/>
                <a:gd name="T3" fmla="*/ 53 h 66"/>
                <a:gd name="T4" fmla="*/ 0 w 1722"/>
                <a:gd name="T5" fmla="*/ 0 h 66"/>
                <a:gd name="T6" fmla="*/ 0 w 1722"/>
                <a:gd name="T7" fmla="*/ 41 h 66"/>
                <a:gd name="T8" fmla="*/ 1708 w 1722"/>
                <a:gd name="T9" fmla="*/ 59 h 66"/>
                <a:gd name="T10" fmla="*/ 1708 w 1722"/>
                <a:gd name="T11" fmla="*/ 59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8 w 975"/>
                <a:gd name="T1" fmla="*/ 48 h 101"/>
                <a:gd name="T2" fmla="*/ 968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8 w 975"/>
                <a:gd name="T9" fmla="*/ 48 h 101"/>
                <a:gd name="T10" fmla="*/ 968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7 w 2141"/>
                <a:gd name="T7" fmla="*/ 0 h 198"/>
                <a:gd name="T8" fmla="*/ 212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1 w 2517"/>
                <a:gd name="T1" fmla="*/ 276 h 276"/>
                <a:gd name="T2" fmla="*/ 2496 w 2517"/>
                <a:gd name="T3" fmla="*/ 204 h 276"/>
                <a:gd name="T4" fmla="*/ 2239 w 2517"/>
                <a:gd name="T5" fmla="*/ 0 h 276"/>
                <a:gd name="T6" fmla="*/ 0 w 2517"/>
                <a:gd name="T7" fmla="*/ 276 h 276"/>
                <a:gd name="T8" fmla="*/ 2161 w 2517"/>
                <a:gd name="T9" fmla="*/ 276 h 276"/>
                <a:gd name="T10" fmla="*/ 216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2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2 w 729"/>
                <a:gd name="T7" fmla="*/ 240 h 240"/>
                <a:gd name="T8" fmla="*/ 722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2 w 729"/>
                <a:gd name="T1" fmla="*/ 318 h 318"/>
                <a:gd name="T2" fmla="*/ 722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2 w 729"/>
                <a:gd name="T9" fmla="*/ 318 h 318"/>
                <a:gd name="T10" fmla="*/ 722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5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32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2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329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68420BE-EAC7-428E-861D-703A420376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0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8BE56"/>
                </a:solidFill>
              </a:rPr>
              <a:t/>
            </a:r>
            <a:br>
              <a:rPr lang="ru-RU" dirty="0" smtClean="0">
                <a:solidFill>
                  <a:srgbClr val="F8BE56"/>
                </a:solidFill>
              </a:rPr>
            </a:br>
            <a:r>
              <a:rPr lang="ru-RU" dirty="0">
                <a:solidFill>
                  <a:srgbClr val="F8BE56"/>
                </a:solidFill>
              </a:rPr>
              <a:t/>
            </a:r>
            <a:br>
              <a:rPr lang="ru-RU" dirty="0">
                <a:solidFill>
                  <a:srgbClr val="F8BE56"/>
                </a:solidFill>
              </a:rPr>
            </a:br>
            <a:r>
              <a:rPr lang="ru-RU" dirty="0" smtClean="0">
                <a:solidFill>
                  <a:srgbClr val="F8BE56"/>
                </a:solidFill>
              </a:rPr>
              <a:t>Нормативные основы деятельности Правовой инспекции труда Профсоюза</a:t>
            </a:r>
          </a:p>
        </p:txBody>
      </p:sp>
      <p:pic>
        <p:nvPicPr>
          <p:cNvPr id="307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924175"/>
            <a:ext cx="5832475" cy="2808288"/>
          </a:xfr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492500" y="5949950"/>
            <a:ext cx="3024188" cy="5032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rgbClr val="FFC000"/>
                </a:solidFill>
                <a:effectLst/>
                <a:latin typeface="+mj-lt"/>
              </a:rPr>
              <a:t>Тюмень, 2019 г.</a:t>
            </a:r>
            <a:endParaRPr lang="ru-RU" sz="2800" dirty="0">
              <a:solidFill>
                <a:srgbClr val="FFC000"/>
              </a:solidFill>
              <a:effectLst/>
              <a:latin typeface="+mj-lt"/>
            </a:endParaRPr>
          </a:p>
        </p:txBody>
      </p:sp>
      <p:pic>
        <p:nvPicPr>
          <p:cNvPr id="3077" name="Рисунок 5" descr="C:\Users\хамепс\Downloads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21605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570787" cy="1304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Устав  </a:t>
            </a: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Профессионального союза </a:t>
            </a:r>
            <a:r>
              <a:rPr lang="ru-RU" sz="3200" dirty="0">
                <a:solidFill>
                  <a:srgbClr val="F8BE56"/>
                </a:solidFill>
              </a:rPr>
              <a:t>работников народного образования и науки </a:t>
            </a:r>
            <a:r>
              <a:rPr lang="ru-RU" sz="3200" dirty="0" smtClean="0">
                <a:solidFill>
                  <a:srgbClr val="F8BE56"/>
                </a:solidFill>
              </a:rPr>
              <a:t>Российской Федерации </a:t>
            </a:r>
            <a:r>
              <a:rPr lang="ru-RU" sz="2800" dirty="0">
                <a:solidFill>
                  <a:srgbClr val="F8BE56"/>
                </a:solidFill>
              </a:rPr>
              <a:t/>
            </a:r>
            <a:br>
              <a:rPr lang="ru-RU" sz="2800" dirty="0">
                <a:solidFill>
                  <a:srgbClr val="F8BE56"/>
                </a:solidFill>
              </a:rPr>
            </a:br>
            <a:endParaRPr lang="ru-RU" sz="2800" dirty="0" smtClean="0">
              <a:solidFill>
                <a:srgbClr val="F8BE56"/>
              </a:solidFill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250825" y="2060575"/>
            <a:ext cx="864235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just"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Статья 4.  Основные задачи Профсоюза</a:t>
            </a:r>
          </a:p>
          <a:p>
            <a:pPr indent="449263" algn="just">
              <a:defRPr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q"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Контроль за соблюдением работодателями и их представителями трудового законодательства и иных нормативных правовых актов, содержащих нормы трудового права, защита членов Профсоюза от незаконных  увольнений.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q"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Контроль за занятостью и соблюдением работодателями гарантий высвобождаемым работникам, установленных законодательством Российской Федерации.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q"/>
              <a:defRPr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Контроль за обеспечением здоровых и безопасных условий труда в организациях системы образования.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  <a:p>
            <a:pPr indent="449263">
              <a:buFontTx/>
              <a:buChar char="•"/>
              <a:defRPr/>
            </a:pPr>
            <a:endParaRPr lang="ru-RU" sz="2000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2292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-36513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777162" cy="1304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Положение  </a:t>
            </a: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о правовой инспекции </a:t>
            </a:r>
            <a:r>
              <a:rPr lang="ru-RU" sz="3200" dirty="0" smtClean="0">
                <a:solidFill>
                  <a:srgbClr val="F8BE56"/>
                </a:solidFill>
              </a:rPr>
              <a:t>труда (ПИТ) </a:t>
            </a: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2800" dirty="0">
                <a:solidFill>
                  <a:srgbClr val="F8BE56"/>
                </a:solidFill>
              </a:rPr>
              <a:t>Профсоюза работников народного образования и науки </a:t>
            </a:r>
            <a:r>
              <a:rPr lang="ru-RU" sz="2800" dirty="0" smtClean="0">
                <a:solidFill>
                  <a:srgbClr val="F8BE56"/>
                </a:solidFill>
              </a:rPr>
              <a:t>Российской Федерации </a:t>
            </a:r>
            <a:r>
              <a:rPr lang="ru-RU" sz="2800" dirty="0">
                <a:solidFill>
                  <a:srgbClr val="F8BE56"/>
                </a:solidFill>
              </a:rPr>
              <a:t/>
            </a:r>
            <a:br>
              <a:rPr lang="ru-RU" sz="2800" dirty="0">
                <a:solidFill>
                  <a:srgbClr val="F8BE56"/>
                </a:solidFill>
              </a:rPr>
            </a:br>
            <a:endParaRPr lang="ru-RU" sz="2800" dirty="0" smtClean="0">
              <a:solidFill>
                <a:srgbClr val="F8BE56"/>
              </a:solidFill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07950" y="2060575"/>
            <a:ext cx="8785225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Полномочия внештатных правовых инспекторов труда: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Обеспечивает правовую защиту социально-трудовых и других гражданских прав членов Профсоюза (работников) и профсоюзных организаций от противоправных действий (бездействия) работодателей и их представителей, нарушающих или ограничивающих права, установленные законами и НПА, а также социально-трудовых льгот и гарантий, предусмотренных соглашениями, коллективными договорами, ЛНА, трудовыми договорами.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 профсоюзный контроль за соблюдением работодателями и их представителями трудового законодательства и иных НПА, содержащих нормы трудового права, законодательства о профессиональных союзах, выполнением ими условий коллективных договоров и соглашений в организациях, в которых работают члены Профсоюза.</a:t>
            </a:r>
          </a:p>
          <a:p>
            <a:pPr indent="449263">
              <a:buFontTx/>
              <a:buChar char="•"/>
              <a:defRPr/>
            </a:pPr>
            <a:endParaRPr lang="ru-RU" sz="20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3316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-36513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8BE56"/>
                </a:solidFill>
              </a:rPr>
              <a:t>Положение 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о </a:t>
            </a:r>
            <a:r>
              <a:rPr lang="ru-RU" sz="3200" dirty="0" smtClean="0">
                <a:solidFill>
                  <a:srgbClr val="F8BE56"/>
                </a:solidFill>
              </a:rPr>
              <a:t>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</a:t>
            </a:r>
            <a:r>
              <a:rPr lang="ru-RU" sz="2800" dirty="0">
                <a:solidFill>
                  <a:srgbClr val="F8BE56"/>
                </a:solidFill>
              </a:rPr>
              <a:t>работников народного образования и науки Российской Федерации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893175" cy="46799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effectLst/>
              </a:rPr>
              <a:t>Права внештатных правовых инспекторов труда</a:t>
            </a:r>
            <a:r>
              <a:rPr lang="ru-RU" sz="2400" dirty="0" smtClean="0">
                <a:effectLst/>
              </a:rPr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Осуществлять проверки </a:t>
            </a:r>
            <a:r>
              <a:rPr lang="ru-RU" sz="2400" dirty="0">
                <a:effectLst/>
              </a:rPr>
              <a:t>соблюдения </a:t>
            </a:r>
            <a:r>
              <a:rPr lang="ru-RU" sz="2400" dirty="0" smtClean="0">
                <a:effectLst/>
              </a:rPr>
              <a:t>работодателями </a:t>
            </a:r>
            <a:r>
              <a:rPr lang="ru-RU" sz="2400" dirty="0">
                <a:effectLst/>
              </a:rPr>
              <a:t>трудового законодательства и иных </a:t>
            </a:r>
            <a:r>
              <a:rPr lang="ru-RU" sz="2400" dirty="0" smtClean="0">
                <a:effectLst/>
              </a:rPr>
              <a:t>НПА, </a:t>
            </a:r>
            <a:r>
              <a:rPr lang="ru-RU" sz="2400" dirty="0">
                <a:effectLst/>
              </a:rPr>
              <a:t>содержащих нормы трудового права, прав профсоюзов, выполнения ими условий </a:t>
            </a:r>
            <a:r>
              <a:rPr lang="ru-RU" sz="2400" dirty="0" smtClean="0">
                <a:effectLst/>
              </a:rPr>
              <a:t>КД, </a:t>
            </a:r>
            <a:r>
              <a:rPr lang="ru-RU" sz="2400" dirty="0">
                <a:effectLst/>
              </a:rPr>
              <a:t>соглашений.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установленном порядке беспрепятственно при наличии удостоверений установленного образца посещать организации, в которых работают члены Профсоюза, в целях </a:t>
            </a:r>
            <a:r>
              <a:rPr lang="ru-RU" sz="2400" dirty="0" smtClean="0">
                <a:effectLst/>
              </a:rPr>
              <a:t>проведения проверок </a:t>
            </a:r>
            <a:r>
              <a:rPr lang="ru-RU" sz="2400" dirty="0">
                <a:effectLst/>
              </a:rPr>
              <a:t>соблюдения трудового законодательства и иных </a:t>
            </a:r>
            <a:r>
              <a:rPr lang="ru-RU" sz="2400" dirty="0" smtClean="0">
                <a:effectLst/>
              </a:rPr>
              <a:t>НПА, </a:t>
            </a:r>
            <a:r>
              <a:rPr lang="ru-RU" sz="2400" dirty="0">
                <a:effectLst/>
              </a:rPr>
              <a:t>содержащих нормы трудового права, законодательства о профсоюзах, а также выполнения условий соглашений и </a:t>
            </a:r>
            <a:r>
              <a:rPr lang="ru-RU" sz="2400" dirty="0" smtClean="0">
                <a:effectLst/>
              </a:rPr>
              <a:t>КД, ЛНА, ТД. </a:t>
            </a:r>
            <a:endParaRPr lang="ru-RU" sz="2400" dirty="0">
              <a:effectLst/>
            </a:endParaRP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sz="2400" dirty="0" smtClean="0">
              <a:effectLst/>
              <a:latin typeface="Arial Narrow" pitchFamily="34" charset="0"/>
            </a:endParaRPr>
          </a:p>
        </p:txBody>
      </p:sp>
      <p:pic>
        <p:nvPicPr>
          <p:cNvPr id="14340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8BE56"/>
                </a:solidFill>
              </a:rPr>
              <a:t>Положение 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о </a:t>
            </a:r>
            <a:r>
              <a:rPr lang="ru-RU" sz="3200" dirty="0" smtClean="0">
                <a:solidFill>
                  <a:srgbClr val="F8BE56"/>
                </a:solidFill>
              </a:rPr>
              <a:t>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</a:t>
            </a:r>
            <a:r>
              <a:rPr lang="ru-RU" sz="2800" dirty="0">
                <a:solidFill>
                  <a:srgbClr val="F8BE56"/>
                </a:solidFill>
              </a:rPr>
              <a:t>работников народного образования и науки Российской Федерации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964613" cy="46799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effectLst/>
              </a:rPr>
              <a:t>	</a:t>
            </a:r>
            <a:r>
              <a:rPr lang="ru-RU" sz="2400" b="1" dirty="0" smtClean="0">
                <a:effectLst/>
              </a:rPr>
              <a:t>Права внештатных правовых инспекторов труда: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Направлять </a:t>
            </a:r>
            <a:r>
              <a:rPr lang="ru-RU" sz="2400" dirty="0">
                <a:effectLst/>
              </a:rPr>
              <a:t>работодателям обязательные для рассмотрения </a:t>
            </a:r>
            <a:r>
              <a:rPr lang="ru-RU" sz="2400" b="1" dirty="0">
                <a:effectLst/>
              </a:rPr>
              <a:t>представления об устранении выявленных нарушений</a:t>
            </a:r>
            <a:r>
              <a:rPr lang="ru-RU" sz="2400" dirty="0">
                <a:effectLst/>
              </a:rPr>
              <a:t> трудового законодательства и иных </a:t>
            </a:r>
            <a:r>
              <a:rPr lang="ru-RU" sz="2400" dirty="0" smtClean="0">
                <a:effectLst/>
              </a:rPr>
              <a:t>НПА, </a:t>
            </a:r>
            <a:r>
              <a:rPr lang="ru-RU" sz="2400" dirty="0">
                <a:effectLst/>
              </a:rPr>
              <a:t>содержащих нормы трудового права, законодательства о профсоюзах, условий </a:t>
            </a:r>
            <a:r>
              <a:rPr lang="ru-RU" sz="2400" dirty="0" smtClean="0">
                <a:effectLst/>
              </a:rPr>
              <a:t>КД, </a:t>
            </a:r>
            <a:r>
              <a:rPr lang="ru-RU" sz="2400" dirty="0">
                <a:effectLst/>
              </a:rPr>
              <a:t>соглашений </a:t>
            </a:r>
            <a:r>
              <a:rPr lang="ru-RU" sz="2400" i="1" dirty="0">
                <a:effectLst/>
              </a:rPr>
              <a:t>(форма № 1–ПИ, приложение № 1 к настоящему Положению).</a:t>
            </a:r>
            <a:endParaRPr lang="ru-RU" sz="2400" dirty="0">
              <a:effectLst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В случае невыполнения представлений подготавливать и направлять материалы в органы прокуратуры, Г</a:t>
            </a:r>
            <a:r>
              <a:rPr lang="ru-RU" sz="2400" dirty="0" smtClean="0">
                <a:effectLst/>
              </a:rPr>
              <a:t>осударственную </a:t>
            </a:r>
            <a:r>
              <a:rPr lang="ru-RU" sz="2400" dirty="0">
                <a:effectLst/>
              </a:rPr>
              <a:t>инспекцию </a:t>
            </a:r>
            <a:r>
              <a:rPr lang="ru-RU" sz="2400" dirty="0" smtClean="0">
                <a:effectLst/>
              </a:rPr>
              <a:t>труда в Тюменской области, </a:t>
            </a:r>
            <a:r>
              <a:rPr lang="ru-RU" sz="2400" dirty="0">
                <a:effectLst/>
              </a:rPr>
              <a:t>иные органы власти с предложением применить к виновным соответствующие меры воздействия. 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sz="2400" dirty="0" smtClean="0">
              <a:effectLst/>
              <a:latin typeface="Arial Narrow" pitchFamily="34" charset="0"/>
            </a:endParaRPr>
          </a:p>
        </p:txBody>
      </p:sp>
      <p:pic>
        <p:nvPicPr>
          <p:cNvPr id="15364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8280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Порядок проведения 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проверок соблюдения работодателями ТЗ и иных НПА, содержащих нормы трудового права, </a:t>
            </a:r>
            <a:r>
              <a:rPr lang="ru-RU" sz="2800" dirty="0" err="1" smtClean="0">
                <a:solidFill>
                  <a:srgbClr val="F8BE56"/>
                </a:solidFill>
              </a:rPr>
              <a:t>зак-ва</a:t>
            </a:r>
            <a:r>
              <a:rPr lang="ru-RU" sz="2800" dirty="0" smtClean="0">
                <a:solidFill>
                  <a:srgbClr val="F8BE56"/>
                </a:solidFill>
              </a:rPr>
              <a:t> о профсоюзах, выполнения условий КД,С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10368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effectLst/>
              </a:rPr>
              <a:t>Плановые проверки </a:t>
            </a:r>
            <a:r>
              <a:rPr lang="ru-RU" sz="2400" dirty="0" smtClean="0">
                <a:effectLst/>
              </a:rPr>
              <a:t>– в соответствии с планом работы.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effectLst/>
              </a:rPr>
              <a:t>Внеплановые</a:t>
            </a:r>
            <a:r>
              <a:rPr lang="ru-RU" sz="2400" dirty="0" smtClean="0">
                <a:effectLst/>
              </a:rPr>
              <a:t> – 1) при поступлении обращений членов Профсоюза о нарушении их прав и законных интересов;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effectLst/>
              </a:rPr>
              <a:t>2) истечение срока для исполнения представлений и непредставление работодателем в 2-недельный срок информации о принятых мерах по устранению выявленных нарушений.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effectLst/>
              </a:rPr>
              <a:t>Проверки проводятся на основании постановлений президиума, распоряжений председателя организации Профсоюза либо главного правового инспектора труда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sz="2400" dirty="0" smtClean="0">
              <a:effectLst/>
              <a:latin typeface="Arial Narrow" pitchFamily="34" charset="0"/>
            </a:endParaRPr>
          </a:p>
        </p:txBody>
      </p:sp>
      <p:pic>
        <p:nvPicPr>
          <p:cNvPr id="16388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8280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Порядок проведения 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проверок соблюдения работодателями ТЗ и иных НПА, содержащих нормы трудового права, </a:t>
            </a:r>
            <a:r>
              <a:rPr lang="ru-RU" sz="2800" dirty="0" err="1" smtClean="0">
                <a:solidFill>
                  <a:srgbClr val="F8BE56"/>
                </a:solidFill>
              </a:rPr>
              <a:t>зак-ва</a:t>
            </a:r>
            <a:r>
              <a:rPr lang="ru-RU" sz="2800" dirty="0" smtClean="0">
                <a:solidFill>
                  <a:srgbClr val="F8BE56"/>
                </a:solidFill>
              </a:rPr>
              <a:t> о профсоюзах, выполнения условий КД,С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410368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>
                <a:effectLst/>
              </a:rPr>
              <a:t>О времени проверки работодатель уведомляется заранее.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>
                <a:effectLst/>
              </a:rPr>
              <a:t>Перед началом проверки постановление (распоряжение) о проверке вручается руководителю одновременно с удостоверением внештатного правового инспектора труда.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b="1" smtClean="0">
                <a:effectLst/>
              </a:rPr>
              <a:t>Если руководитель препятствует </a:t>
            </a:r>
            <a:r>
              <a:rPr lang="ru-RU" altLang="ru-RU" sz="2400" smtClean="0">
                <a:effectLst/>
              </a:rPr>
              <a:t>проведению проверки, то это влечет ответственность, предусмотренную ст. 378 ТК РФ, ст. 30 ФЗ «О профессиональных союзах, их правах и гарантиях деятельности», ст. 5.27 Кодекса РФ об административных правонарушениях.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>
                <a:effectLst/>
                <a:latin typeface="Arial Narrow" panose="020B0606020202030204" pitchFamily="34" charset="0"/>
              </a:rPr>
              <a:t>Об препятствовании необходимо поставить в известность председателя организации Профсоюза и главного правового инспектора труда</a:t>
            </a:r>
          </a:p>
        </p:txBody>
      </p:sp>
      <p:pic>
        <p:nvPicPr>
          <p:cNvPr id="17412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71450"/>
            <a:ext cx="82804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Порядок проведения 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проверок соблюдения работодателями ТЗ и иных НПА, содержащих нормы трудового права, </a:t>
            </a:r>
            <a:r>
              <a:rPr lang="ru-RU" sz="2800" dirty="0" err="1" smtClean="0">
                <a:solidFill>
                  <a:srgbClr val="F8BE56"/>
                </a:solidFill>
              </a:rPr>
              <a:t>зак-ва</a:t>
            </a:r>
            <a:r>
              <a:rPr lang="ru-RU" sz="2800" dirty="0" smtClean="0">
                <a:solidFill>
                  <a:srgbClr val="F8BE56"/>
                </a:solidFill>
              </a:rPr>
              <a:t> о профсоюзах, выполнения условий КД,С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4464050"/>
          </a:xfrm>
        </p:spPr>
        <p:txBody>
          <a:bodyPr/>
          <a:lstStyle/>
          <a:p>
            <a:pPr marL="0" indent="0" algn="ctr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effectLst/>
              </a:rPr>
              <a:t>Оформление результатов проверки: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Результаты проверки фиксируются в Акте проверки по установленной форме (Приложение № 3), а также в журнале учета мероприятий по контролю (Приложение№2).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Акт  проверки составляется в 4 экземплярах: 1- руководителю проверяемого учреждения; 2- председателю ППО; 3- председателю местной организации Профсоюза;    4- остается у внештатного правового инспектора труда.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Если необходимо устранить выявленные нарушения, оформляется Представление об устранении нарушений (форма № 1-ПИ).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С результатами проверки надо ознакомить руководителя. </a:t>
            </a:r>
          </a:p>
        </p:txBody>
      </p:sp>
      <p:pic>
        <p:nvPicPr>
          <p:cNvPr id="18436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8BE56"/>
                </a:solidFill>
              </a:rPr>
              <a:t>Положение 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о </a:t>
            </a:r>
            <a:r>
              <a:rPr lang="ru-RU" sz="3200" dirty="0" smtClean="0">
                <a:solidFill>
                  <a:srgbClr val="F8BE56"/>
                </a:solidFill>
              </a:rPr>
              <a:t>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</a:t>
            </a:r>
            <a:r>
              <a:rPr lang="ru-RU" sz="2800" dirty="0">
                <a:solidFill>
                  <a:srgbClr val="F8BE56"/>
                </a:solidFill>
              </a:rPr>
              <a:t>работников народного образования и науки Российской Федерации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6799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effectLst/>
              </a:rPr>
              <a:t>	</a:t>
            </a:r>
            <a:r>
              <a:rPr lang="ru-RU" sz="2400" b="1" dirty="0" smtClean="0">
                <a:effectLst/>
              </a:rPr>
              <a:t>Права внештатных правовых инспекторов труда: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Запрашивать </a:t>
            </a:r>
            <a:r>
              <a:rPr lang="ru-RU" sz="2400" dirty="0">
                <a:effectLst/>
              </a:rPr>
              <a:t>у работодателей и их </a:t>
            </a:r>
            <a:r>
              <a:rPr lang="ru-RU" sz="2400" dirty="0" smtClean="0">
                <a:effectLst/>
              </a:rPr>
              <a:t>представителей, органов </a:t>
            </a:r>
            <a:r>
              <a:rPr lang="ru-RU" sz="2400" dirty="0">
                <a:effectLst/>
              </a:rPr>
              <a:t>местного самоуправления и беспрепятственно получать от них документы, объяснения, информацию, необходимые для выполнения контрольных функций.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Защищать </a:t>
            </a:r>
            <a:r>
              <a:rPr lang="ru-RU" sz="2400" dirty="0">
                <a:effectLst/>
              </a:rPr>
              <a:t>в установленном законодательством порядке права и интересы членов Профсоюза, профсоюзных организаций в органах по рассмотрению трудовых споров, принимать </a:t>
            </a:r>
            <a:r>
              <a:rPr lang="ru-RU" sz="2400" dirty="0" smtClean="0">
                <a:effectLst/>
              </a:rPr>
              <a:t>в них участие </a:t>
            </a:r>
            <a:r>
              <a:rPr lang="ru-RU" sz="2400" dirty="0">
                <a:effectLst/>
              </a:rPr>
              <a:t>в </a:t>
            </a:r>
            <a:r>
              <a:rPr lang="ru-RU" sz="2400" dirty="0" smtClean="0">
                <a:effectLst/>
              </a:rPr>
              <a:t>качестве </a:t>
            </a:r>
            <a:r>
              <a:rPr lang="ru-RU" sz="2400" dirty="0">
                <a:effectLst/>
              </a:rPr>
              <a:t>эксперта, </a:t>
            </a:r>
            <a:r>
              <a:rPr lang="ru-RU" sz="2400" dirty="0" smtClean="0">
                <a:effectLst/>
              </a:rPr>
              <a:t>представителя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Информировать и консультировать членов Профсоюза и представителей работодателей по вопросам соблюдения трудового законодательства </a:t>
            </a:r>
            <a:r>
              <a:rPr lang="ru-RU" sz="2400" dirty="0" smtClean="0">
                <a:effectLst/>
              </a:rPr>
              <a:t>и иных НПА и др.</a:t>
            </a:r>
            <a:endParaRPr lang="ru-RU" sz="2400" dirty="0">
              <a:effectLst/>
            </a:endParaRP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sz="2400" dirty="0" smtClean="0">
              <a:effectLst/>
              <a:latin typeface="Arial Narrow" pitchFamily="34" charset="0"/>
            </a:endParaRPr>
          </a:p>
        </p:txBody>
      </p:sp>
      <p:pic>
        <p:nvPicPr>
          <p:cNvPr id="19460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8BE56"/>
                </a:solidFill>
              </a:rPr>
              <a:t>Положение 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о </a:t>
            </a:r>
            <a:r>
              <a:rPr lang="ru-RU" sz="3200" dirty="0" smtClean="0">
                <a:solidFill>
                  <a:srgbClr val="F8BE56"/>
                </a:solidFill>
              </a:rPr>
              <a:t>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</a:t>
            </a:r>
            <a:r>
              <a:rPr lang="ru-RU" sz="2800" dirty="0">
                <a:solidFill>
                  <a:srgbClr val="F8BE56"/>
                </a:solidFill>
              </a:rPr>
              <a:t>работников народного образования и науки Российской Федерации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6799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effectLst/>
              </a:rPr>
              <a:t>	</a:t>
            </a:r>
            <a:r>
              <a:rPr lang="ru-RU" sz="2400" b="1" dirty="0" smtClean="0">
                <a:effectLst/>
              </a:rPr>
              <a:t>Права внештатных правовых инспекторов труда: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Участвовать в совещаниях, </a:t>
            </a:r>
            <a:r>
              <a:rPr lang="ru-RU" sz="2400" dirty="0" smtClean="0">
                <a:effectLst/>
              </a:rPr>
              <a:t>семинарах по правовой тематике, в </a:t>
            </a:r>
            <a:r>
              <a:rPr lang="ru-RU" sz="2400" dirty="0">
                <a:effectLst/>
              </a:rPr>
              <a:t>обучении профсоюзного актива</a:t>
            </a:r>
            <a:r>
              <a:rPr lang="ru-RU" sz="2400" dirty="0" smtClean="0">
                <a:effectLst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Публиковать статьи, сообщения в газетах и журналах, на сайтах в Интернете о деятельности правовой инспекции труда Профсоюза.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Ежегодно </a:t>
            </a:r>
            <a:r>
              <a:rPr lang="ru-RU" sz="2400" dirty="0">
                <a:effectLst/>
              </a:rPr>
              <a:t>обобщать статистические данные, практику работы </a:t>
            </a:r>
            <a:r>
              <a:rPr lang="ru-RU" sz="2400" dirty="0" smtClean="0">
                <a:effectLst/>
              </a:rPr>
              <a:t>внештатных правовых инспекторов </a:t>
            </a:r>
            <a:r>
              <a:rPr lang="ru-RU" sz="2400" dirty="0">
                <a:effectLst/>
              </a:rPr>
              <a:t>труда Профсоюза, вести учет и направлять в соответствующие профсоюзные органы материалы, а также сведения о фактах нарушения прав профсоюзов и принятых мерах по их </a:t>
            </a:r>
            <a:r>
              <a:rPr lang="ru-RU" sz="2400" dirty="0" smtClean="0">
                <a:effectLst/>
              </a:rPr>
              <a:t>пресечению (устранению</a:t>
            </a:r>
            <a:r>
              <a:rPr lang="ru-RU" sz="2400" dirty="0">
                <a:effectLst/>
              </a:rPr>
              <a:t>) </a:t>
            </a:r>
            <a:r>
              <a:rPr lang="ru-RU" sz="2400" i="1" dirty="0">
                <a:effectLst/>
              </a:rPr>
              <a:t>(форма № 5-ПИ, приложение № 5 к </a:t>
            </a:r>
            <a:r>
              <a:rPr lang="ru-RU" sz="2400" i="1" dirty="0" smtClean="0">
                <a:effectLst/>
              </a:rPr>
              <a:t>настоящему </a:t>
            </a:r>
            <a:r>
              <a:rPr lang="ru-RU" sz="2400" i="1" dirty="0">
                <a:effectLst/>
              </a:rPr>
              <a:t>Положению)</a:t>
            </a:r>
            <a:r>
              <a:rPr lang="ru-RU" sz="2400" dirty="0">
                <a:effectLst/>
              </a:rPr>
              <a:t>.</a:t>
            </a: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sz="2400" dirty="0" smtClean="0">
              <a:effectLst/>
              <a:latin typeface="Arial Narrow" pitchFamily="34" charset="0"/>
            </a:endParaRPr>
          </a:p>
        </p:txBody>
      </p:sp>
      <p:pic>
        <p:nvPicPr>
          <p:cNvPr id="20484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8BE56"/>
                </a:solidFill>
              </a:rPr>
              <a:t>Положение 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о </a:t>
            </a:r>
            <a:r>
              <a:rPr lang="ru-RU" sz="3200" dirty="0" smtClean="0">
                <a:solidFill>
                  <a:srgbClr val="F8BE56"/>
                </a:solidFill>
              </a:rPr>
              <a:t>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</a:t>
            </a:r>
            <a:r>
              <a:rPr lang="ru-RU" sz="2800" dirty="0">
                <a:solidFill>
                  <a:srgbClr val="F8BE56"/>
                </a:solidFill>
              </a:rPr>
              <a:t>работников народного образования и науки Российской Федерации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1788"/>
            <a:ext cx="9144000" cy="48514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effectLst/>
              </a:rPr>
              <a:t>Обязанности внештатных правовых инспекторов труда: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Д</a:t>
            </a:r>
            <a:r>
              <a:rPr lang="ru-RU" sz="2400" dirty="0" smtClean="0">
                <a:effectLst/>
              </a:rPr>
              <a:t>обросовестно </a:t>
            </a:r>
            <a:r>
              <a:rPr lang="ru-RU" sz="2400" dirty="0">
                <a:effectLst/>
              </a:rPr>
              <a:t>осуществлять свои полномочия</a:t>
            </a:r>
            <a:r>
              <a:rPr lang="ru-RU" sz="2400" dirty="0" smtClean="0">
                <a:effectLst/>
              </a:rPr>
              <a:t>,</a:t>
            </a:r>
            <a:r>
              <a:rPr lang="ru-RU" sz="2400" dirty="0">
                <a:effectLst/>
              </a:rPr>
              <a:t> постоянно повышать свою </a:t>
            </a:r>
            <a:r>
              <a:rPr lang="ru-RU" sz="2400" dirty="0" smtClean="0">
                <a:effectLst/>
              </a:rPr>
              <a:t>квалификацию, укреплять </a:t>
            </a:r>
            <a:r>
              <a:rPr lang="ru-RU" sz="2400" dirty="0">
                <a:effectLst/>
              </a:rPr>
              <a:t>авторитет </a:t>
            </a:r>
            <a:r>
              <a:rPr lang="ru-RU" sz="2400" dirty="0" smtClean="0">
                <a:effectLst/>
              </a:rPr>
              <a:t>Профсоюза.</a:t>
            </a:r>
            <a:endParaRPr lang="ru-RU" sz="2400" dirty="0">
              <a:effectLst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П</a:t>
            </a:r>
            <a:r>
              <a:rPr lang="ru-RU" sz="2400" dirty="0" smtClean="0">
                <a:effectLst/>
              </a:rPr>
              <a:t>ри проведении проверок соблюдать </a:t>
            </a:r>
            <a:r>
              <a:rPr lang="ru-RU" sz="2400" dirty="0">
                <a:effectLst/>
              </a:rPr>
              <a:t>законодательство Российской Федерации, права и законные интересы работодателей и их </a:t>
            </a:r>
            <a:r>
              <a:rPr lang="ru-RU" sz="2400" dirty="0" smtClean="0">
                <a:effectLst/>
              </a:rPr>
              <a:t>представителей.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С</a:t>
            </a:r>
            <a:r>
              <a:rPr lang="ru-RU" sz="2400" dirty="0" smtClean="0">
                <a:effectLst/>
              </a:rPr>
              <a:t>облюдать </a:t>
            </a:r>
            <a:r>
              <a:rPr lang="ru-RU" sz="2400" dirty="0">
                <a:effectLst/>
              </a:rPr>
              <a:t>конфиденциальность в отношении персональных данных членов </a:t>
            </a:r>
            <a:r>
              <a:rPr lang="ru-RU" sz="2400" dirty="0" smtClean="0">
                <a:effectLst/>
              </a:rPr>
              <a:t>Профсоюза.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В</a:t>
            </a:r>
            <a:r>
              <a:rPr lang="ru-RU" sz="2400" dirty="0" smtClean="0">
                <a:effectLst/>
              </a:rPr>
              <a:t>оздерживаться </a:t>
            </a:r>
            <a:r>
              <a:rPr lang="ru-RU" sz="2400" dirty="0">
                <a:effectLst/>
              </a:rPr>
              <a:t>от сообщения работодателю сведений о заявителе, если проверка проводится в связи с его обращением, а заявитель возражает против сообщения работодателю данных об источнике </a:t>
            </a:r>
            <a:r>
              <a:rPr lang="ru-RU" sz="2400" dirty="0" smtClean="0">
                <a:effectLst/>
              </a:rPr>
              <a:t>жалобы.</a:t>
            </a:r>
            <a:endParaRPr lang="ru-RU" sz="2400" dirty="0">
              <a:effectLst/>
            </a:endParaRP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sz="2400" dirty="0">
              <a:effectLst/>
            </a:endParaRP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ru-RU" sz="2400" dirty="0" smtClean="0">
              <a:effectLst/>
              <a:latin typeface="Arial Narrow" pitchFamily="34" charset="0"/>
            </a:endParaRPr>
          </a:p>
        </p:txBody>
      </p:sp>
      <p:pic>
        <p:nvPicPr>
          <p:cNvPr id="21508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7813"/>
            <a:ext cx="7067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>Правовые инспекторы труда в своей деятельности руководствуются: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24863" cy="48244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Конституция Российской Федерации 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Трудовой кодекс Российской Федерации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Федеральный закон «О профессиональных союзах, их правах и гарантиях деятельности» от 12.01.1996 № 10-ФЗ (с измен. и доп.)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/>
              <a:t>Закон Тюменской области от 08.07.2003 </a:t>
            </a:r>
            <a:r>
              <a:rPr lang="ru-RU" sz="2000" dirty="0" smtClean="0"/>
              <a:t>№ </a:t>
            </a:r>
            <a:r>
              <a:rPr lang="ru-RU" sz="2000" dirty="0"/>
              <a:t>155 (ред. от 28.09.2018) </a:t>
            </a:r>
            <a:r>
              <a:rPr lang="ru-RU" sz="2000" dirty="0" smtClean="0"/>
              <a:t>«О </a:t>
            </a:r>
            <a:r>
              <a:rPr lang="ru-RU" sz="2000" dirty="0"/>
              <a:t>регулировании трудовых и иных непосредственно связанных с ними отношений в Тюменской </a:t>
            </a:r>
            <a:r>
              <a:rPr lang="ru-RU" sz="2000" dirty="0" smtClean="0"/>
              <a:t>области»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Устав Профсоюза работников народного образования и науки Российской Федерации, утвержденный </a:t>
            </a:r>
            <a:r>
              <a:rPr lang="en-US" sz="2000" dirty="0" smtClean="0"/>
              <a:t>VI </a:t>
            </a:r>
            <a:r>
              <a:rPr lang="ru-RU" sz="2000" dirty="0" smtClean="0"/>
              <a:t>Съездом Профсоюза 31 марта 2010 года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Положение о правовой инспекции труда Профсоюза работников народного образования и науки Российской Федерации, утвержденное постановлением Исполкома Профсоюза от 21 марта 2012 года № 9-11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Порядок проведения ПИТ проверок соблюдения работодателями ТЗ и иных НПА, содержащих нормы трудового права, законодательства о профсоюзах, выполнения условий КД, С, утв. постановлением Исполкома Профсоюза от 09.12.2015 № 3-3</a:t>
            </a:r>
          </a:p>
        </p:txBody>
      </p:sp>
      <p:pic>
        <p:nvPicPr>
          <p:cNvPr id="4100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21605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9191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8BE56"/>
                </a:solidFill>
              </a:rPr>
              <a:t>Положение 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о </a:t>
            </a:r>
            <a:r>
              <a:rPr lang="ru-RU" sz="3200" dirty="0" smtClean="0">
                <a:solidFill>
                  <a:srgbClr val="F8BE56"/>
                </a:solidFill>
              </a:rPr>
              <a:t>ПИТ </a:t>
            </a:r>
            <a:r>
              <a:rPr lang="ru-RU" sz="2800" dirty="0" smtClean="0">
                <a:solidFill>
                  <a:srgbClr val="F8BE56"/>
                </a:solidFill>
              </a:rPr>
              <a:t>Профсоюза </a:t>
            </a:r>
            <a:r>
              <a:rPr lang="ru-RU" sz="2800" dirty="0">
                <a:solidFill>
                  <a:srgbClr val="F8BE56"/>
                </a:solidFill>
              </a:rPr>
              <a:t>работников народного образования и науки Российской Федерации</a:t>
            </a:r>
            <a:endParaRPr lang="ru-RU" dirty="0" smtClean="0">
              <a:solidFill>
                <a:srgbClr val="F8BE5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785225" cy="467995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>
                <a:effectLst/>
              </a:rPr>
              <a:t>Статус внештатного правового инспектора труда Профсоюза в отношении полномочий, обязанностей и ответственности приравнивается к статусу штатного правового инспектора труда Профсоюза, установленному в соответствии с законодательством Российской Федерации настоящим Положением.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altLang="ru-RU" sz="2400" smtClean="0">
                <a:effectLst/>
              </a:rPr>
              <a:t>Внештатные правовые инспекторы труда Профсоюза утверждаются выборным коллегиальным исполнительным органом организации Профсоюза из числа лиц, относящихся к профсоюзному активу и работающих в сфере образования не менее двух лет, которые прошли специальное обучение.</a:t>
            </a:r>
            <a:endParaRPr lang="ru-RU" altLang="ru-RU" sz="2400" smtClean="0">
              <a:effectLst/>
              <a:latin typeface="Arial Narrow" panose="020B0606020202030204" pitchFamily="34" charset="0"/>
            </a:endParaRPr>
          </a:p>
        </p:txBody>
      </p:sp>
      <p:pic>
        <p:nvPicPr>
          <p:cNvPr id="22532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928100" cy="460851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 smtClean="0"/>
              <a:t>Внештатный правовой инспектор труда Профсоюза освобождается от основной работы для выполнения обязанностей, предусмотренных настоящим Положением, а также для участия в семинарах, совещаниях, конференциях, съездах и в работе других выборных профсоюзных органов. </a:t>
            </a:r>
            <a:r>
              <a:rPr lang="ru-RU" sz="2000" b="1" dirty="0" smtClean="0"/>
              <a:t>Условия освобождения его от основной работы и порядок оплаты времени выполнения обязанностей </a:t>
            </a:r>
            <a:r>
              <a:rPr lang="ru-RU" sz="2000" dirty="0" smtClean="0"/>
              <a:t>внештатного правового инспектора труда Профсоюза и обучения определяются коллективным договором, соглашениями.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b="1" i="1" dirty="0" smtClean="0"/>
          </a:p>
          <a:p>
            <a:pPr>
              <a:buClr>
                <a:srgbClr val="FFFFFF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FFFFFF"/>
                </a:solidFill>
              </a:rPr>
              <a:t>Внештатный правовой инспектор труда Профсоюза может быть лишен своего статуса решением выборного коллегиального исполнительного органа организации Профсоюза по причинам, связанным с невозможностью реализации полномочий по различным основаниям (в том числе в связи с виновным поведением), а также в связи с прекращением членства в Профсоюзе.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sz="18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848600" cy="11271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Положение  </a:t>
            </a: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2800" dirty="0">
                <a:solidFill>
                  <a:srgbClr val="F8BE56"/>
                </a:solidFill>
              </a:rPr>
              <a:t>о </a:t>
            </a:r>
            <a:r>
              <a:rPr lang="ru-RU" sz="2800" dirty="0" smtClean="0">
                <a:solidFill>
                  <a:srgbClr val="F8BE56"/>
                </a:solidFill>
              </a:rPr>
              <a:t>ПИТ Профсоюза </a:t>
            </a:r>
            <a:r>
              <a:rPr lang="ru-RU" sz="2800" dirty="0">
                <a:solidFill>
                  <a:srgbClr val="F8BE56"/>
                </a:solidFill>
              </a:rPr>
              <a:t>работников народного образования и науки Российской Федерации</a:t>
            </a:r>
            <a:endParaRPr lang="ru-RU" sz="2800" dirty="0" smtClean="0">
              <a:solidFill>
                <a:srgbClr val="F8BE56"/>
              </a:solidFill>
            </a:endParaRPr>
          </a:p>
        </p:txBody>
      </p:sp>
      <p:pic>
        <p:nvPicPr>
          <p:cNvPr id="23556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71450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8064500" cy="10112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8BE56"/>
                </a:solidFill>
              </a:rPr>
              <a:t/>
            </a:r>
            <a:br>
              <a:rPr lang="ru-RU" sz="36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Положение  </a:t>
            </a:r>
            <a:r>
              <a:rPr lang="ru-RU" sz="2800" dirty="0">
                <a:solidFill>
                  <a:srgbClr val="F8BE56"/>
                </a:solidFill>
              </a:rPr>
              <a:t/>
            </a:r>
            <a:br>
              <a:rPr lang="ru-RU" sz="2800" dirty="0">
                <a:solidFill>
                  <a:srgbClr val="F8BE56"/>
                </a:solidFill>
              </a:rPr>
            </a:br>
            <a:r>
              <a:rPr lang="ru-RU" sz="2800" dirty="0">
                <a:solidFill>
                  <a:srgbClr val="F8BE56"/>
                </a:solidFill>
              </a:rPr>
              <a:t>о ПИТ Профсоюза работников народного образования и науки Российской </a:t>
            </a:r>
            <a:r>
              <a:rPr lang="ru-RU" sz="2800" dirty="0" smtClean="0">
                <a:solidFill>
                  <a:srgbClr val="F8BE56"/>
                </a:solidFill>
              </a:rPr>
              <a:t>Федерации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205038"/>
            <a:ext cx="8640763" cy="4176712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Внештатному правовому инспектору </a:t>
            </a:r>
            <a:r>
              <a:rPr lang="ru-RU" sz="2400" dirty="0">
                <a:effectLst/>
              </a:rPr>
              <a:t>труда Профсоюза выдается удостоверение установленного образца </a:t>
            </a:r>
            <a:r>
              <a:rPr lang="ru-RU" sz="2400" i="1" dirty="0">
                <a:effectLst/>
              </a:rPr>
              <a:t>(приложение № 3 к настоящему Положению).</a:t>
            </a:r>
            <a:endParaRPr lang="ru-RU" sz="2400" dirty="0">
              <a:effectLst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effectLst/>
              </a:rPr>
              <a:t>Удостоверение заверяется печатью организации Профсоюза </a:t>
            </a:r>
            <a:r>
              <a:rPr lang="ru-RU" sz="2400" dirty="0" smtClean="0">
                <a:effectLst/>
              </a:rPr>
              <a:t>и </a:t>
            </a:r>
            <a:r>
              <a:rPr lang="ru-RU" sz="2400" dirty="0">
                <a:effectLst/>
              </a:rPr>
              <a:t>подписывается председателем организации </a:t>
            </a:r>
            <a:r>
              <a:rPr lang="ru-RU" sz="2400" dirty="0" smtClean="0">
                <a:effectLst/>
              </a:rPr>
              <a:t>Профсоюза.</a:t>
            </a:r>
            <a:endParaRPr lang="ru-RU" sz="2400" dirty="0">
              <a:effectLst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effectLst/>
              </a:rPr>
              <a:t>При </a:t>
            </a:r>
            <a:r>
              <a:rPr lang="ru-RU" sz="2400" dirty="0">
                <a:effectLst/>
              </a:rPr>
              <a:t>лишении статуса и прекращении деятельности внештатного правового инспектора труда </a:t>
            </a:r>
            <a:r>
              <a:rPr lang="ru-RU" sz="2400" dirty="0" smtClean="0">
                <a:effectLst/>
              </a:rPr>
              <a:t>Профсоюза  </a:t>
            </a:r>
            <a:r>
              <a:rPr lang="ru-RU" sz="2400" dirty="0">
                <a:effectLst/>
              </a:rPr>
              <a:t>удостоверение подлежит возврату.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b="1" i="1" dirty="0" smtClean="0"/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24580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57163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99350" cy="1338262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800" i="1" dirty="0" smtClean="0">
                <a:solidFill>
                  <a:srgbClr val="F8B656"/>
                </a:solidFill>
                <a:effectLst/>
                <a:ea typeface="+mn-ea"/>
                <a:cs typeface="+mn-cs"/>
              </a:rPr>
              <a:t/>
            </a:r>
            <a:br>
              <a:rPr lang="ru-RU" sz="2800" i="1" dirty="0" smtClean="0">
                <a:solidFill>
                  <a:srgbClr val="F8B656"/>
                </a:solidFill>
                <a:effectLst/>
                <a:ea typeface="+mn-ea"/>
                <a:cs typeface="+mn-cs"/>
              </a:rPr>
            </a:br>
            <a:r>
              <a:rPr lang="ru-RU" sz="2800" i="1" dirty="0" smtClean="0">
                <a:solidFill>
                  <a:srgbClr val="F8B656"/>
                </a:solidFill>
                <a:effectLst/>
                <a:ea typeface="+mn-ea"/>
                <a:cs typeface="+mn-cs"/>
              </a:rPr>
              <a:t>Форма </a:t>
            </a:r>
            <a:r>
              <a:rPr lang="ru-RU" sz="2800" i="1" dirty="0">
                <a:solidFill>
                  <a:srgbClr val="F8B656"/>
                </a:solidFill>
                <a:effectLst/>
                <a:ea typeface="+mn-ea"/>
                <a:cs typeface="+mn-cs"/>
              </a:rPr>
              <a:t>удостоверения </a:t>
            </a:r>
            <a:br>
              <a:rPr lang="ru-RU" sz="2800" i="1" dirty="0">
                <a:solidFill>
                  <a:srgbClr val="F8B656"/>
                </a:solidFill>
                <a:effectLst/>
                <a:ea typeface="+mn-ea"/>
                <a:cs typeface="+mn-cs"/>
              </a:rPr>
            </a:br>
            <a:r>
              <a:rPr lang="ru-RU" sz="2800" i="1" dirty="0">
                <a:solidFill>
                  <a:srgbClr val="F8B656"/>
                </a:solidFill>
                <a:effectLst/>
                <a:ea typeface="+mn-ea"/>
                <a:cs typeface="+mn-cs"/>
              </a:rPr>
              <a:t>(приложение № 3 к </a:t>
            </a:r>
            <a:r>
              <a:rPr lang="ru-RU" sz="2800" i="1" dirty="0" smtClean="0">
                <a:solidFill>
                  <a:srgbClr val="F8B656"/>
                </a:solidFill>
                <a:effectLst/>
                <a:ea typeface="+mn-ea"/>
                <a:cs typeface="+mn-cs"/>
              </a:rPr>
              <a:t>Положению о ПИТ)</a:t>
            </a:r>
            <a:r>
              <a:rPr lang="ru-RU" sz="2800" i="1" dirty="0">
                <a:solidFill>
                  <a:srgbClr val="F8B656"/>
                </a:solidFill>
                <a:effectLst/>
                <a:ea typeface="+mn-ea"/>
                <a:cs typeface="+mn-cs"/>
              </a:rPr>
              <a:t/>
            </a:r>
            <a:br>
              <a:rPr lang="ru-RU" sz="2800" i="1" dirty="0">
                <a:solidFill>
                  <a:srgbClr val="F8B656"/>
                </a:solidFill>
                <a:effectLst/>
                <a:ea typeface="+mn-ea"/>
                <a:cs typeface="+mn-cs"/>
              </a:rPr>
            </a:br>
            <a:endParaRPr lang="ru-RU" sz="2800" dirty="0">
              <a:solidFill>
                <a:srgbClr val="F8B65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4038600" cy="4286250"/>
          </a:xfrm>
        </p:spPr>
        <p:txBody>
          <a:bodyPr/>
          <a:lstStyle/>
          <a:p>
            <a:pPr marL="0" indent="0" algn="ctr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>
                <a:solidFill>
                  <a:srgbClr val="FFFFFF"/>
                </a:solidFill>
                <a:effectLst/>
              </a:rPr>
              <a:t>Федерация Независимых Профсоюзов России</a:t>
            </a:r>
          </a:p>
          <a:p>
            <a:pPr marL="0" indent="0" algn="ctr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>
                <a:solidFill>
                  <a:srgbClr val="FFFFFF"/>
                </a:solidFill>
                <a:effectLst/>
              </a:rPr>
              <a:t>Профсоюз работников народного образования и </a:t>
            </a:r>
            <a:r>
              <a:rPr lang="ru-RU" sz="1600" dirty="0" smtClean="0">
                <a:solidFill>
                  <a:srgbClr val="FFFFFF"/>
                </a:solidFill>
                <a:effectLst/>
              </a:rPr>
              <a:t>науки </a:t>
            </a:r>
          </a:p>
          <a:p>
            <a:pPr marL="0" indent="0" algn="ctr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solidFill>
                  <a:srgbClr val="FFFFFF"/>
                </a:solidFill>
                <a:effectLst/>
              </a:rPr>
              <a:t>Российской Федерации</a:t>
            </a:r>
          </a:p>
          <a:p>
            <a:pPr marL="0" indent="0" algn="ctr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endParaRPr lang="ru-RU" sz="1600" dirty="0">
              <a:solidFill>
                <a:srgbClr val="FFFFFF"/>
              </a:solidFill>
              <a:effectLst/>
            </a:endParaRP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b="1" dirty="0">
                <a:solidFill>
                  <a:srgbClr val="FFFFFF"/>
                </a:solidFill>
                <a:effectLst/>
              </a:rPr>
              <a:t>УДОСТОВЕРЕНИЕ № ___</a:t>
            </a: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solidFill>
                  <a:srgbClr val="FFFFFF"/>
                </a:solidFill>
                <a:effectLst/>
              </a:rPr>
              <a:t>__________________________________</a:t>
            </a:r>
            <a:endParaRPr lang="ru-RU" sz="1600" dirty="0">
              <a:solidFill>
                <a:srgbClr val="FFFFFF"/>
              </a:solidFill>
              <a:effectLst/>
            </a:endParaRP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solidFill>
                  <a:srgbClr val="FFFFFF"/>
                </a:solidFill>
                <a:effectLst/>
              </a:rPr>
              <a:t>                           (</a:t>
            </a:r>
            <a:r>
              <a:rPr lang="ru-RU" sz="1600" dirty="0">
                <a:solidFill>
                  <a:srgbClr val="FFFFFF"/>
                </a:solidFill>
                <a:effectLst/>
              </a:rPr>
              <a:t>Ф.И.О)</a:t>
            </a: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>
                <a:solidFill>
                  <a:srgbClr val="FFFFFF"/>
                </a:solidFill>
                <a:effectLst/>
              </a:rPr>
              <a:t>работает в </a:t>
            </a:r>
            <a:r>
              <a:rPr lang="ru-RU" sz="1600" dirty="0" smtClean="0">
                <a:solidFill>
                  <a:srgbClr val="FFFFFF"/>
                </a:solidFill>
                <a:effectLst/>
              </a:rPr>
              <a:t>должности_______________</a:t>
            </a:r>
            <a:endParaRPr lang="ru-RU" sz="1600" dirty="0">
              <a:solidFill>
                <a:srgbClr val="FFFFFF"/>
              </a:solidFill>
              <a:effectLst/>
            </a:endParaRP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solidFill>
                  <a:srgbClr val="FFFFFF"/>
                </a:solidFill>
                <a:effectLst/>
              </a:rPr>
              <a:t>__________________________________               </a:t>
            </a:r>
            <a:endParaRPr lang="ru-RU" sz="1600" dirty="0">
              <a:solidFill>
                <a:srgbClr val="FFFFFF"/>
              </a:solidFill>
              <a:effectLst/>
            </a:endParaRP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endParaRPr lang="ru-RU" sz="1600" dirty="0" smtClean="0">
              <a:solidFill>
                <a:srgbClr val="FFFFFF"/>
              </a:solidFill>
              <a:effectLst/>
            </a:endParaRP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solidFill>
                  <a:srgbClr val="FFFFFF"/>
                </a:solidFill>
                <a:effectLst/>
              </a:rPr>
              <a:t>Председатель                    ___________                 </a:t>
            </a:r>
            <a:endParaRPr lang="ru-RU" sz="1600" dirty="0">
              <a:solidFill>
                <a:srgbClr val="FFFFFF"/>
              </a:solidFill>
              <a:effectLst/>
            </a:endParaRPr>
          </a:p>
          <a:p>
            <a:pPr marL="0" indent="0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r>
              <a:rPr lang="ru-RU" sz="1600" dirty="0">
                <a:solidFill>
                  <a:srgbClr val="FFFFFF"/>
                </a:solidFill>
                <a:effectLst/>
              </a:rPr>
              <a:t>организации Профсоюза     </a:t>
            </a:r>
            <a:r>
              <a:rPr lang="ru-RU" sz="1100" dirty="0">
                <a:solidFill>
                  <a:srgbClr val="FFFFFF"/>
                </a:solidFill>
                <a:effectLst/>
              </a:rPr>
              <a:t>(подпись, Ф.И.О.)          </a:t>
            </a:r>
          </a:p>
          <a:p>
            <a:pPr marL="0" indent="0" algn="just">
              <a:buClr>
                <a:srgbClr val="86D1EC"/>
              </a:buClr>
              <a:buFont typeface="Wingdings" panose="05000000000000000000" pitchFamily="2" charset="2"/>
              <a:buNone/>
              <a:defRPr/>
            </a:pPr>
            <a:endParaRPr lang="ru-RU" sz="1600" dirty="0">
              <a:solidFill>
                <a:srgbClr val="FFFFFF"/>
              </a:solidFill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dirty="0" smtClean="0"/>
              <a:t>(левая сторона удостоверения)        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dirty="0" smtClean="0"/>
              <a:t>   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59338" y="1616075"/>
            <a:ext cx="4038600" cy="428625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ru-RU" sz="2400" smtClean="0">
                <a:effectLst/>
                <a:latin typeface="Calibri" pitchFamily="34" charset="0"/>
                <a:cs typeface="Times New Roman" pitchFamily="18" charset="0"/>
              </a:rPr>
              <a:t>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8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                        Удостоверение выдано  </a:t>
            </a: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Место   </a:t>
            </a:r>
            <a:r>
              <a:rPr lang="ru-RU" sz="1600" smtClean="0">
                <a:effectLst/>
                <a:latin typeface="Times New Roman" pitchFamily="18" charset="0"/>
                <a:cs typeface="Times New Roman" pitchFamily="18" charset="0"/>
              </a:rPr>
              <a:t>           «___» ___________ 201__г.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600" smtClean="0">
                <a:effectLst/>
                <a:latin typeface="Times New Roman" pitchFamily="18" charset="0"/>
                <a:cs typeface="Times New Roman" pitchFamily="18" charset="0"/>
              </a:rPr>
              <a:t>для фото-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600" smtClean="0">
                <a:effectLst/>
                <a:latin typeface="Times New Roman" pitchFamily="18" charset="0"/>
                <a:cs typeface="Times New Roman" pitchFamily="18" charset="0"/>
              </a:rPr>
              <a:t>графии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ru-RU" sz="1600" smtClean="0">
                <a:effectLst/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60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М.П.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1800" smtClean="0"/>
              <a:t>(правая сторона удостоверения)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1800" smtClean="0"/>
          </a:p>
        </p:txBody>
      </p:sp>
      <p:pic>
        <p:nvPicPr>
          <p:cNvPr id="25605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975" y="-157163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258888" y="1628775"/>
            <a:ext cx="69707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/>
            <a:endParaRPr lang="ru-RU" altLang="ru-RU" sz="4000">
              <a:solidFill>
                <a:srgbClr val="F8B656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4000">
                <a:solidFill>
                  <a:srgbClr val="F8B656"/>
                </a:solidFill>
                <a:latin typeface="Arial" panose="020B0604020202020204" pitchFamily="34" charset="0"/>
              </a:rPr>
              <a:t>СПАСИБО ЗА ВНИМАНИЕ!</a:t>
            </a:r>
          </a:p>
          <a:p>
            <a:pPr eaLnBrk="1" hangingPunct="1"/>
            <a:endParaRPr lang="ru-RU" altLang="ru-RU" sz="4000">
              <a:solidFill>
                <a:srgbClr val="F8B65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4000">
                <a:solidFill>
                  <a:srgbClr val="F8B656"/>
                </a:solidFill>
                <a:latin typeface="Arial" panose="020B0604020202020204" pitchFamily="34" charset="0"/>
              </a:rPr>
              <a:t>УСПЕХОВ В РАБОТЕ!</a:t>
            </a:r>
          </a:p>
          <a:p>
            <a:pPr eaLnBrk="1" hangingPunct="1"/>
            <a:endParaRPr lang="ru-RU" altLang="ru-RU" sz="4000">
              <a:solidFill>
                <a:srgbClr val="F8B65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4000">
                <a:solidFill>
                  <a:srgbClr val="F8B656"/>
                </a:solidFill>
                <a:latin typeface="Arial" panose="020B0604020202020204" pitchFamily="34" charset="0"/>
              </a:rPr>
              <a:t>ДО НОВЫХ ВСТРЕЧ!</a:t>
            </a:r>
          </a:p>
          <a:p>
            <a:pPr eaLnBrk="1" hangingPunct="1"/>
            <a:endParaRPr lang="ru-RU" altLang="ru-RU" sz="4000">
              <a:solidFill>
                <a:srgbClr val="F8B656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sz="4000">
              <a:solidFill>
                <a:srgbClr val="F8B656"/>
              </a:solidFill>
              <a:latin typeface="Arial" panose="020B0604020202020204" pitchFamily="34" charset="0"/>
            </a:endParaRPr>
          </a:p>
        </p:txBody>
      </p:sp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49275"/>
            <a:ext cx="9667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77813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8BE56"/>
                </a:solidFill>
              </a:rPr>
              <a:t>Статья 30 Конституции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Российской Федерации</a:t>
            </a:r>
            <a:endParaRPr lang="ru-RU" sz="3200" dirty="0" smtClean="0">
              <a:solidFill>
                <a:srgbClr val="F8BE56"/>
              </a:solidFill>
            </a:endParaRPr>
          </a:p>
        </p:txBody>
      </p:sp>
      <p:sp useBgFill="1"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424862" cy="460851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  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sz="2800" dirty="0"/>
              <a:t>Каждый имеет право на объединение</a:t>
            </a:r>
            <a:r>
              <a:rPr lang="ru-RU" sz="2800" dirty="0" smtClean="0"/>
              <a:t>, включая </a:t>
            </a:r>
            <a:r>
              <a:rPr lang="ru-RU" sz="2800" dirty="0"/>
              <a:t>право создавать </a:t>
            </a:r>
            <a:r>
              <a:rPr lang="ru-RU" sz="2800" dirty="0" smtClean="0"/>
              <a:t>профессиональные </a:t>
            </a:r>
            <a:r>
              <a:rPr lang="ru-RU" sz="2800" dirty="0"/>
              <a:t>союзы для защиты своих интересов. </a:t>
            </a:r>
            <a:r>
              <a:rPr lang="ru-RU" sz="2800" dirty="0" smtClean="0"/>
              <a:t>Свобода </a:t>
            </a:r>
            <a:r>
              <a:rPr lang="ru-RU" sz="2800" dirty="0"/>
              <a:t>деятельности общественных </a:t>
            </a:r>
            <a:r>
              <a:rPr lang="ru-RU" sz="2800" dirty="0" smtClean="0"/>
              <a:t>объединений </a:t>
            </a:r>
            <a:r>
              <a:rPr lang="ru-RU" sz="2800" dirty="0"/>
              <a:t>гарантируется.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/>
              <a:t>2. Никто не может быть принужден к </a:t>
            </a:r>
            <a:r>
              <a:rPr lang="ru-RU" sz="2800" dirty="0" smtClean="0"/>
              <a:t>вступлению </a:t>
            </a:r>
            <a:r>
              <a:rPr lang="ru-RU" sz="2800" dirty="0"/>
              <a:t>в какое-либо объединение </a:t>
            </a:r>
            <a:r>
              <a:rPr lang="ru-RU" sz="2800" dirty="0" smtClean="0"/>
              <a:t>или </a:t>
            </a:r>
            <a:r>
              <a:rPr lang="ru-RU" sz="2800" dirty="0"/>
              <a:t>пребыванию в нем.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ru-RU" sz="2800" b="1" i="1" dirty="0" smtClean="0"/>
          </a:p>
        </p:txBody>
      </p:sp>
      <p:pic>
        <p:nvPicPr>
          <p:cNvPr id="5124" name="Рисунок 7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216058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8172450" cy="208915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2800" dirty="0" smtClean="0">
                <a:solidFill>
                  <a:srgbClr val="F8BE56"/>
                </a:solidFill>
              </a:rPr>
              <a:t>Статья </a:t>
            </a:r>
            <a:r>
              <a:rPr lang="ru-RU" sz="2800" dirty="0">
                <a:solidFill>
                  <a:srgbClr val="F8BE56"/>
                </a:solidFill>
              </a:rPr>
              <a:t>370 </a:t>
            </a:r>
            <a:r>
              <a:rPr lang="ru-RU" sz="2800" dirty="0" smtClean="0">
                <a:solidFill>
                  <a:srgbClr val="F8BE56"/>
                </a:solidFill>
              </a:rPr>
              <a:t>ТК РФ. Право профессиональных союзов на осуществление контроля за соблюдением трудового законодательства и иных НПА, содержащих нормы трудового права, выполнением условий коллективных договоров, соглашений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852738"/>
            <a:ext cx="8785225" cy="37449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	Для осуществления контроля за соблюдением трудового законодательства и иных НПА, содержащих нормы трудового права, выполнением условий КД, соглашений общероссийские профессиональные союзы могут создавать правовые и технические инспекции труда профсоюзов, которые наделяются полномочиями, предусмотренными положениями, утверждаемыми общероссийскими профессиональными союзами.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400" dirty="0" smtClean="0"/>
              <a:t>Положение о ПИТ, утв. постановлением Исполкома Профсоюза от 21.03.2012 № 9-11</a:t>
            </a:r>
            <a:endParaRPr lang="ru-RU" sz="2400" dirty="0"/>
          </a:p>
        </p:txBody>
      </p:sp>
      <p:pic>
        <p:nvPicPr>
          <p:cNvPr id="6148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63" y="-100013"/>
            <a:ext cx="2159001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7813"/>
            <a:ext cx="6923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>Статья 370 Трудового</a:t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кодекса Российской Федерации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511175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effectLst/>
              </a:rPr>
              <a:t>Профсоюзные инспекторы труда в установленном порядке имеют право беспрепятственно посещать </a:t>
            </a:r>
            <a:r>
              <a:rPr lang="ru-RU" sz="2000" dirty="0" smtClean="0">
                <a:effectLst/>
              </a:rPr>
              <a:t>работодателей, </a:t>
            </a:r>
            <a:r>
              <a:rPr lang="ru-RU" sz="2000" dirty="0">
                <a:effectLst/>
              </a:rPr>
              <a:t>у которых работают члены данного профессионального </a:t>
            </a:r>
            <a:r>
              <a:rPr lang="ru-RU" sz="2000" dirty="0" smtClean="0">
                <a:effectLst/>
              </a:rPr>
              <a:t>союза, </a:t>
            </a:r>
            <a:r>
              <a:rPr lang="ru-RU" sz="2000" dirty="0">
                <a:effectLst/>
              </a:rPr>
              <a:t>для проведения проверок соблюдения трудового законодательства и иных нормативных правовых актов, содержащих нормы трудового права, </a:t>
            </a:r>
            <a:r>
              <a:rPr lang="ru-RU" sz="2000" dirty="0" smtClean="0">
                <a:effectLst/>
              </a:rPr>
              <a:t>законодательства о </a:t>
            </a:r>
            <a:r>
              <a:rPr lang="ru-RU" sz="2000" dirty="0">
                <a:effectLst/>
              </a:rPr>
              <a:t>профессиональных союзах, выполнения условий коллективных договоров, соглашений</a:t>
            </a:r>
            <a:r>
              <a:rPr lang="ru-RU" sz="2000" dirty="0" smtClean="0">
                <a:effectLst/>
              </a:rPr>
              <a:t>.</a:t>
            </a:r>
          </a:p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effectLst/>
              </a:rPr>
              <a:t>Профессиональные союзы, их инспекции труда при осуществлении указанных полномочий взаимодействуют с федеральным органом исполнительной власти, уполномоченным на проведение государственного надзора и контроля за соблюдением трудового законодательства и иных нормативных правовых актов, содержащих нормы трудового права, и его территориальными органами, другими федеральными органами исполнительной власти, осуществляющими функции по контролю и надзору в установленной сфере деятельности.</a:t>
            </a:r>
          </a:p>
          <a:p>
            <a:pPr algn="just" eaLnBrk="1" hangingPunct="1">
              <a:defRPr/>
            </a:pPr>
            <a:endParaRPr lang="ru-RU" sz="1600" b="1" dirty="0" smtClean="0"/>
          </a:p>
        </p:txBody>
      </p:sp>
      <p:pic>
        <p:nvPicPr>
          <p:cNvPr id="7172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0" y="-49213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7866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Статья 19 ФЗ </a:t>
            </a:r>
            <a:r>
              <a:rPr lang="ru-RU" sz="2800" dirty="0" smtClean="0">
                <a:solidFill>
                  <a:srgbClr val="F8BE56"/>
                </a:solidFill>
              </a:rPr>
              <a:t>«О профессиональных союзах, их правах и гарантиях </a:t>
            </a:r>
            <a:br>
              <a:rPr lang="ru-RU" sz="2800" dirty="0" smtClean="0">
                <a:solidFill>
                  <a:srgbClr val="F8BE56"/>
                </a:solidFill>
              </a:rPr>
            </a:br>
            <a:r>
              <a:rPr lang="ru-RU" sz="2800" dirty="0">
                <a:solidFill>
                  <a:srgbClr val="F8BE56"/>
                </a:solidFill>
              </a:rPr>
              <a:t>д</a:t>
            </a:r>
            <a:r>
              <a:rPr lang="ru-RU" sz="2800" dirty="0" smtClean="0">
                <a:solidFill>
                  <a:srgbClr val="F8BE56"/>
                </a:solidFill>
              </a:rPr>
              <a:t>еятельности». </a:t>
            </a:r>
            <a:br>
              <a:rPr lang="ru-RU" sz="28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Право </a:t>
            </a:r>
            <a:r>
              <a:rPr lang="ru-RU" sz="3200" dirty="0">
                <a:solidFill>
                  <a:srgbClr val="F8BE56"/>
                </a:solidFill>
              </a:rPr>
              <a:t>профсоюзов на </a:t>
            </a:r>
            <a:r>
              <a:rPr lang="ru-RU" sz="3200" dirty="0" smtClean="0">
                <a:solidFill>
                  <a:srgbClr val="F8BE56"/>
                </a:solidFill>
              </a:rPr>
              <a:t>осуществление профсоюзного </a:t>
            </a:r>
            <a:r>
              <a:rPr lang="ru-RU" sz="3200" dirty="0">
                <a:solidFill>
                  <a:srgbClr val="F8BE56"/>
                </a:solidFill>
              </a:rPr>
              <a:t>контроля </a:t>
            </a:r>
            <a:r>
              <a:rPr lang="ru-RU" sz="3200" dirty="0" smtClean="0">
                <a:solidFill>
                  <a:srgbClr val="F8BE56"/>
                </a:solidFill>
              </a:rPr>
              <a:t>за соблюдением </a:t>
            </a:r>
            <a:r>
              <a:rPr lang="ru-RU" sz="3200" dirty="0">
                <a:solidFill>
                  <a:srgbClr val="F8BE56"/>
                </a:solidFill>
              </a:rPr>
              <a:t>законодательства о </a:t>
            </a:r>
            <a:r>
              <a:rPr lang="ru-RU" sz="3200" dirty="0" smtClean="0">
                <a:solidFill>
                  <a:srgbClr val="F8BE56"/>
                </a:solidFill>
              </a:rPr>
              <a:t>труде</a:t>
            </a: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 </a:t>
            </a:r>
            <a:endParaRPr lang="ru-RU" sz="3200" dirty="0" smtClean="0">
              <a:solidFill>
                <a:srgbClr val="F8BE56"/>
              </a:solidFill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500438"/>
            <a:ext cx="8569325" cy="31686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effectLst/>
              </a:rPr>
              <a:t>	</a:t>
            </a:r>
            <a:r>
              <a:rPr lang="ru-RU" sz="2400" dirty="0" smtClean="0">
                <a:effectLst/>
              </a:rPr>
              <a:t>Профсоюзы </a:t>
            </a:r>
            <a:r>
              <a:rPr lang="ru-RU" sz="2400" dirty="0">
                <a:effectLst/>
              </a:rPr>
              <a:t>имеют право на осуществление </a:t>
            </a:r>
            <a:r>
              <a:rPr lang="ru-RU" sz="2400" dirty="0" smtClean="0">
                <a:effectLst/>
              </a:rPr>
              <a:t>профсоюзного контроля </a:t>
            </a:r>
            <a:r>
              <a:rPr lang="ru-RU" sz="2400" dirty="0">
                <a:effectLst/>
              </a:rPr>
              <a:t>за соблюдением </a:t>
            </a:r>
            <a:r>
              <a:rPr lang="ru-RU" sz="2400" dirty="0" smtClean="0">
                <a:effectLst/>
              </a:rPr>
              <a:t>работодателями </a:t>
            </a:r>
            <a:r>
              <a:rPr lang="ru-RU" sz="2400" dirty="0">
                <a:effectLst/>
              </a:rPr>
              <a:t>законодательства о труде, в том числе по вопросам трудового </a:t>
            </a:r>
            <a:r>
              <a:rPr lang="ru-RU" sz="2400" dirty="0" smtClean="0">
                <a:effectLst/>
              </a:rPr>
              <a:t>договора, </a:t>
            </a:r>
            <a:r>
              <a:rPr lang="ru-RU" sz="2400" dirty="0">
                <a:effectLst/>
              </a:rPr>
              <a:t>рабочего времени и времени отдыха, оплаты труда, гарантий и компенсаций, льгот и преимуществ, а также по другим социально-трудовым вопросам в организациях, в которых работают члены данного профсоюза, и имеют право требовать устранения выявленных нарушений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2400" b="1" dirty="0" smtClean="0"/>
          </a:p>
        </p:txBody>
      </p:sp>
      <p:pic>
        <p:nvPicPr>
          <p:cNvPr id="8196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0" y="-20638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7813"/>
            <a:ext cx="7210425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Ст. 370 ТК РФ.</a:t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Ст. 19 ФЗ </a:t>
            </a:r>
            <a:r>
              <a:rPr lang="ru-RU" sz="3200" dirty="0">
                <a:solidFill>
                  <a:srgbClr val="F8BE56"/>
                </a:solidFill>
              </a:rPr>
              <a:t>«О профессиональных союзах, их правах и гарантиях </a:t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>деятельности». </a:t>
            </a:r>
            <a:endParaRPr lang="ru-RU" sz="3200" dirty="0" smtClean="0">
              <a:solidFill>
                <a:srgbClr val="F8BE56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91513" cy="39592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14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/>
              <a:t>Работодатели обязаны </a:t>
            </a:r>
            <a:r>
              <a:rPr lang="ru-RU" sz="2800" b="1" dirty="0"/>
              <a:t>в недельный срок </a:t>
            </a:r>
            <a:r>
              <a:rPr lang="ru-RU" sz="2800" dirty="0"/>
              <a:t>со дня получения требования об устранении выявленных нарушений </a:t>
            </a:r>
            <a:r>
              <a:rPr lang="ru-RU" sz="2800" b="1" dirty="0"/>
              <a:t>сообщить</a:t>
            </a:r>
            <a:r>
              <a:rPr lang="ru-RU" sz="2800" dirty="0"/>
              <a:t> в соответствующий профсоюзный орган </a:t>
            </a:r>
            <a:r>
              <a:rPr lang="ru-RU" sz="2800" b="1" dirty="0"/>
              <a:t>о результатах рассмотрения данного требования и принятых мерах.</a:t>
            </a:r>
            <a:endParaRPr lang="ru-RU" sz="2800" b="1" dirty="0" smtClean="0"/>
          </a:p>
        </p:txBody>
      </p:sp>
      <p:pic>
        <p:nvPicPr>
          <p:cNvPr id="9220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7938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15888"/>
            <a:ext cx="7221538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Ст.4 </a:t>
            </a:r>
            <a:r>
              <a:rPr lang="ru-RU" sz="3200" dirty="0">
                <a:solidFill>
                  <a:srgbClr val="F8BE56"/>
                </a:solidFill>
              </a:rPr>
              <a:t>Закона </a:t>
            </a:r>
            <a:r>
              <a:rPr lang="ru-RU" sz="3200" dirty="0" smtClean="0">
                <a:solidFill>
                  <a:srgbClr val="F8BE56"/>
                </a:solidFill>
              </a:rPr>
              <a:t>Тюменской области </a:t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«О </a:t>
            </a:r>
            <a:r>
              <a:rPr lang="ru-RU" sz="3200" dirty="0">
                <a:solidFill>
                  <a:srgbClr val="F8BE56"/>
                </a:solidFill>
              </a:rPr>
              <a:t>регулировании трудовых и иных непосредственно связанных с ними отношений в Тюменской области» </a:t>
            </a:r>
            <a:endParaRPr lang="ru-RU" sz="3200" dirty="0" smtClean="0">
              <a:solidFill>
                <a:srgbClr val="F8BE56"/>
              </a:solidFill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8893175" cy="42481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effectLst/>
              </a:rPr>
              <a:t>1. Профессиональные </a:t>
            </a:r>
            <a:r>
              <a:rPr lang="ru-RU" sz="2400" dirty="0">
                <a:effectLst/>
              </a:rPr>
              <a:t>союзы Тюменской области представляют и защищают интересы членов профсоюзов по вопросам индивидуальных трудовых споров, а также коллективные права и интересы работников.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>
                <a:effectLst/>
              </a:rPr>
              <a:t>2. Проекты </a:t>
            </a:r>
            <a:r>
              <a:rPr lang="ru-RU" sz="2400" dirty="0" smtClean="0">
                <a:effectLst/>
              </a:rPr>
              <a:t>НПА </a:t>
            </a:r>
            <a:r>
              <a:rPr lang="ru-RU" sz="2400" dirty="0">
                <a:effectLst/>
              </a:rPr>
              <a:t>по вопросам социально-трудовых отношений работников разрабатываются и принимаются органами государственной власти области с учетом мнения соответствующих профсоюзов.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400" dirty="0">
                <a:effectLst/>
              </a:rPr>
              <a:t>3. Профсоюзы вправе выступать с предложениями о принятии соответствующими органами государственной власти законов и иных нормативных правовых актов, касающихся социально-трудовой сферы.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10244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-36513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15888"/>
            <a:ext cx="7570787" cy="13049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8BE56"/>
                </a:solidFill>
              </a:rPr>
              <a:t/>
            </a:r>
            <a:br>
              <a:rPr lang="ru-RU" sz="3200" dirty="0" smtClean="0">
                <a:solidFill>
                  <a:srgbClr val="F8BE56"/>
                </a:solidFill>
              </a:rPr>
            </a:b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Устав  </a:t>
            </a: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r>
              <a:rPr lang="ru-RU" sz="3200" dirty="0" smtClean="0">
                <a:solidFill>
                  <a:srgbClr val="F8BE56"/>
                </a:solidFill>
              </a:rPr>
              <a:t>Профессионального союза </a:t>
            </a:r>
            <a:r>
              <a:rPr lang="ru-RU" sz="3200" dirty="0">
                <a:solidFill>
                  <a:srgbClr val="F8BE56"/>
                </a:solidFill>
              </a:rPr>
              <a:t>работников народного образования и науки </a:t>
            </a:r>
            <a:r>
              <a:rPr lang="ru-RU" sz="3200" dirty="0" smtClean="0">
                <a:solidFill>
                  <a:srgbClr val="F8BE56"/>
                </a:solidFill>
              </a:rPr>
              <a:t>Российской Федерации </a:t>
            </a:r>
            <a:r>
              <a:rPr lang="ru-RU" sz="3200" dirty="0">
                <a:solidFill>
                  <a:srgbClr val="F8BE56"/>
                </a:solidFill>
              </a:rPr>
              <a:t/>
            </a:r>
            <a:br>
              <a:rPr lang="ru-RU" sz="3200" dirty="0">
                <a:solidFill>
                  <a:srgbClr val="F8BE56"/>
                </a:solidFill>
              </a:rPr>
            </a:br>
            <a:endParaRPr lang="ru-RU" sz="3200" dirty="0" smtClean="0">
              <a:solidFill>
                <a:srgbClr val="F8BE56"/>
              </a:solidFill>
            </a:endParaRP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250825" y="2060575"/>
            <a:ext cx="864235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algn="just"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Статья 3.</a:t>
            </a:r>
          </a:p>
          <a:p>
            <a:pPr indent="449263" algn="just">
              <a:defRPr/>
            </a:pPr>
            <a:r>
              <a:rPr lang="ru-RU" sz="2400" i="1"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Профсоюза являются:</a:t>
            </a:r>
          </a:p>
          <a:p>
            <a:pPr indent="449263" algn="just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представительство и защита индивидуальных и коллективных социальных, трудовых, профессиональных прав и интересов членов Профсоюза, направленные на повышение уровня жизни членов Профсоюза; </a:t>
            </a:r>
          </a:p>
          <a:p>
            <a:pPr indent="449263" algn="just">
              <a:buFont typeface="Wingdings" pitchFamily="2" charset="2"/>
              <a:buChar char="q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реализация прав Профсоюза и его организаций на представительство в коллегиальных органах управления организациями системы образования;</a:t>
            </a:r>
          </a:p>
          <a:p>
            <a:pPr indent="449263" algn="just">
              <a:buFont typeface="Wingdings" pitchFamily="2" charset="2"/>
              <a:buChar char="q"/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повышение качества жизни членов Профсоюза.</a:t>
            </a:r>
          </a:p>
          <a:p>
            <a:pPr indent="449263">
              <a:buFontTx/>
              <a:buChar char="•"/>
              <a:defRPr/>
            </a:pPr>
            <a:endParaRPr lang="ru-RU" sz="2000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1268" name="Рисунок 6" descr="C:\Users\хамепс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-36513"/>
            <a:ext cx="2159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1.1|1.2|1.1|1.1|1.3|1.8|1.5|1.8"/>
</p:tagLst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3587</TotalTime>
  <Words>1292</Words>
  <Application>Microsoft Office PowerPoint</Application>
  <PresentationFormat>Экран (4:3)</PresentationFormat>
  <Paragraphs>136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Agency FB</vt:lpstr>
      <vt:lpstr>Arial</vt:lpstr>
      <vt:lpstr>Wingdings</vt:lpstr>
      <vt:lpstr>Times New Roman</vt:lpstr>
      <vt:lpstr>Verdana</vt:lpstr>
      <vt:lpstr>Arial Narrow</vt:lpstr>
      <vt:lpstr>Calibri</vt:lpstr>
      <vt:lpstr>Лучи</vt:lpstr>
      <vt:lpstr>  Нормативные основы деятельности Правовой инспекции труда Профсоюза</vt:lpstr>
      <vt:lpstr>Правовые инспекторы труда в своей деятельности руководствуются:</vt:lpstr>
      <vt:lpstr>Статья 30 Конституции  Российской Федерации</vt:lpstr>
      <vt:lpstr> Статья 370 ТК РФ. Право профессиональных союзов на осуществление контроля за соблюдением трудового законодательства и иных НПА, содержащих нормы трудового права, выполнением условий коллективных договоров, соглашений </vt:lpstr>
      <vt:lpstr>Статья 370 Трудового кодекса Российской Федерации</vt:lpstr>
      <vt:lpstr>    Статья 19 ФЗ «О профессиональных союзах, их правах и гарантиях  деятельности».  Право профсоюзов на осуществление профсоюзного контроля за соблюдением законодательства о труде  </vt:lpstr>
      <vt:lpstr>  Ст. 370 ТК РФ. Ст. 19 ФЗ «О профессиональных союзах, их правах и гарантиях  деятельности». </vt:lpstr>
      <vt:lpstr>  Ст.4 Закона Тюменской области  «О регулировании трудовых и иных непосредственно связанных с ними отношений в Тюменской области» </vt:lpstr>
      <vt:lpstr>  Устав   Профессионального союза работников народного образования и науки Российской Федерации  </vt:lpstr>
      <vt:lpstr>  Устав   Профессионального союза работников народного образования и науки Российской Федерации  </vt:lpstr>
      <vt:lpstr>  Положение   о правовой инспекции труда (ПИТ)  Профсоюза работников народного образования и науки Российской Федерации  </vt:lpstr>
      <vt:lpstr>Положение   о ПИТ Профсоюза работников народного образования и науки Российской Федерации</vt:lpstr>
      <vt:lpstr>Положение   о ПИТ Профсоюза работников народного образования и науки Российской Федерации</vt:lpstr>
      <vt:lpstr>  Порядок проведения ПИТ Профсоюза проверок соблюдения работодателями ТЗ и иных НПА, содержащих нормы трудового права, зак-ва о профсоюзах, выполнения условий КД,С</vt:lpstr>
      <vt:lpstr>  Порядок проведения ПИТ Профсоюза проверок соблюдения работодателями ТЗ и иных НПА, содержащих нормы трудового права, зак-ва о профсоюзах, выполнения условий КД,С</vt:lpstr>
      <vt:lpstr>  Порядок проведения ПИТ Профсоюза проверок соблюдения работодателями ТЗ и иных НПА, содержащих нормы трудового права, зак-ва о профсоюзах, выполнения условий КД,С</vt:lpstr>
      <vt:lpstr>Положение   о ПИТ Профсоюза работников народного образования и науки Российской Федерации</vt:lpstr>
      <vt:lpstr>Положение   о ПИТ Профсоюза работников народного образования и науки Российской Федерации</vt:lpstr>
      <vt:lpstr>Положение   о ПИТ Профсоюза работников народного образования и науки Российской Федерации</vt:lpstr>
      <vt:lpstr>Положение   о ПИТ Профсоюза работников народного образования и науки Российской Федерации</vt:lpstr>
      <vt:lpstr> Положение   о ПИТ Профсоюза работников народного образования и науки Российской Федерации</vt:lpstr>
      <vt:lpstr> Положение   о ПИТ Профсоюза работников народного образования и науки Российской Федерации</vt:lpstr>
      <vt:lpstr> Форма удостоверения  (приложение № 3 к Положению о ПИТ) </vt:lpstr>
      <vt:lpstr>Презентация PowerPoint</vt:lpstr>
    </vt:vector>
  </TitlesOfParts>
  <Company>edunion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служба Профсоюза</dc:title>
  <dc:creator>Хмельков</dc:creator>
  <cp:lastModifiedBy>Александр Мерзляков</cp:lastModifiedBy>
  <cp:revision>195</cp:revision>
  <cp:lastPrinted>2019-11-11T10:39:28Z</cp:lastPrinted>
  <dcterms:created xsi:type="dcterms:W3CDTF">2005-02-08T08:39:49Z</dcterms:created>
  <dcterms:modified xsi:type="dcterms:W3CDTF">2019-11-13T15:31:04Z</dcterms:modified>
</cp:coreProperties>
</file>