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13"/>
  </p:notesMasterIdLst>
  <p:sldIdLst>
    <p:sldId id="256" r:id="rId2"/>
    <p:sldId id="257" r:id="rId3"/>
    <p:sldId id="260" r:id="rId4"/>
    <p:sldId id="262" r:id="rId5"/>
    <p:sldId id="258" r:id="rId6"/>
    <p:sldId id="267" r:id="rId7"/>
    <p:sldId id="263" r:id="rId8"/>
    <p:sldId id="264" r:id="rId9"/>
    <p:sldId id="265" r:id="rId10"/>
    <p:sldId id="261" r:id="rId11"/>
    <p:sldId id="268" r:id="rId12"/>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5620"/>
    <p:restoredTop sz="76201" autoAdjust="0"/>
  </p:normalViewPr>
  <p:slideViewPr>
    <p:cSldViewPr>
      <p:cViewPr>
        <p:scale>
          <a:sx n="100" d="100"/>
          <a:sy n="100" d="100"/>
        </p:scale>
        <p:origin x="-1944"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A0E4AB6-4FB4-4CF8-A46E-29EE93EBA0F3}" type="datetimeFigureOut">
              <a:rPr lang="ru-RU" smtClean="0"/>
              <a:t>11.02.2019</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CC4CD6D-A2EF-4297-AB58-61E9E611416B}" type="slidenum">
              <a:rPr lang="ru-RU" smtClean="0"/>
              <a:t>‹#›</a:t>
            </a:fld>
            <a:endParaRPr lang="ru-RU"/>
          </a:p>
        </p:txBody>
      </p:sp>
    </p:spTree>
    <p:extLst>
      <p:ext uri="{BB962C8B-B14F-4D97-AF65-F5344CB8AC3E}">
        <p14:creationId xmlns:p14="http://schemas.microsoft.com/office/powerpoint/2010/main" val="6734589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blood.ru/transfuziologiya-i-donorstvo-krovi/donoru/protivopokazaniya-k-donorstvu.html" TargetMode="External"/><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ECC4CD6D-A2EF-4297-AB58-61E9E611416B}" type="slidenum">
              <a:rPr lang="ru-RU" smtClean="0"/>
              <a:t>1</a:t>
            </a:fld>
            <a:endParaRPr lang="ru-RU"/>
          </a:p>
        </p:txBody>
      </p:sp>
    </p:spTree>
    <p:extLst>
      <p:ext uri="{BB962C8B-B14F-4D97-AF65-F5344CB8AC3E}">
        <p14:creationId xmlns:p14="http://schemas.microsoft.com/office/powerpoint/2010/main" val="5189860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ECC4CD6D-A2EF-4297-AB58-61E9E611416B}" type="slidenum">
              <a:rPr lang="ru-RU" smtClean="0"/>
              <a:t>2</a:t>
            </a:fld>
            <a:endParaRPr lang="ru-RU"/>
          </a:p>
        </p:txBody>
      </p:sp>
    </p:spTree>
    <p:extLst>
      <p:ext uri="{BB962C8B-B14F-4D97-AF65-F5344CB8AC3E}">
        <p14:creationId xmlns:p14="http://schemas.microsoft.com/office/powerpoint/2010/main" val="286385573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ru-RU" sz="1200" kern="1200" dirty="0" smtClean="0">
                <a:solidFill>
                  <a:schemeClr val="tx1"/>
                </a:solidFill>
                <a:effectLst/>
                <a:latin typeface="+mn-lt"/>
                <a:ea typeface="+mn-ea"/>
                <a:cs typeface="+mn-cs"/>
              </a:rPr>
              <a:t>Донорство крови — это гражданский долг и стиль жизни. Многие известные люди в Европе — общественные деятели, звезды кино и эстрады, сами являются донорами и активно пропагандируют и поддерживают развитие донорского движения в своих странах.</a:t>
            </a:r>
          </a:p>
          <a:p>
            <a:r>
              <a:rPr lang="ru-RU" sz="1200" kern="1200" dirty="0" smtClean="0">
                <a:solidFill>
                  <a:schemeClr val="tx1"/>
                </a:solidFill>
                <a:effectLst/>
                <a:latin typeface="+mn-lt"/>
                <a:ea typeface="+mn-ea"/>
                <a:cs typeface="+mn-cs"/>
              </a:rPr>
              <a:t>Доноры — разные люди с разными судьбами, но похожи одним. Они спасают жизнь, отдавая ради этого свою кровь. Миллионы людей обязаны своей жизнью тем, кого они никогда не видели — донорам, которые добровольно сдают кровь, не получая за это какого-либо существенного материального вознаграждения.</a:t>
            </a:r>
          </a:p>
          <a:p>
            <a:pPr marL="0" marR="0" indent="0" algn="l" defTabSz="914400" rtl="0" eaLnBrk="1" fontAlgn="auto" latinLnBrk="0" hangingPunct="1">
              <a:lnSpc>
                <a:spcPct val="100000"/>
              </a:lnSpc>
              <a:spcBef>
                <a:spcPts val="0"/>
              </a:spcBef>
              <a:spcAft>
                <a:spcPts val="0"/>
              </a:spcAft>
              <a:buClrTx/>
              <a:buSzTx/>
              <a:buFontTx/>
              <a:buNone/>
              <a:tabLst/>
              <a:defRPr/>
            </a:pPr>
            <a:r>
              <a:rPr lang="ru-RU" sz="1200" kern="1200" dirty="0" smtClean="0">
                <a:solidFill>
                  <a:schemeClr val="tx1"/>
                </a:solidFill>
                <a:effectLst/>
                <a:latin typeface="+mn-lt"/>
                <a:ea typeface="+mn-ea"/>
                <a:cs typeface="+mn-cs"/>
              </a:rPr>
              <a:t>В случае возникновения чрезвычайных ситуаций — крупных аварий, терактов, и т.п., когда в стране происходят трагические события, когда кто-то из наших родных, знакомых попадает в беду — все мы, не раздумывая, спешим на помощь. Желающие поделиться своей кровью с ранеными, больными, пострадавшими, образовывают очереди. Сотни людей, никогда ранее не дававших кровь, становятся донорами.</a:t>
            </a:r>
          </a:p>
          <a:p>
            <a:endParaRPr lang="ru-RU" sz="1200" kern="1200" dirty="0" smtClean="0">
              <a:solidFill>
                <a:schemeClr val="tx1"/>
              </a:solidFill>
              <a:effectLst/>
              <a:latin typeface="+mn-lt"/>
              <a:ea typeface="+mn-ea"/>
              <a:cs typeface="+mn-cs"/>
            </a:endParaRPr>
          </a:p>
          <a:p>
            <a:endParaRPr lang="ru-RU" dirty="0"/>
          </a:p>
        </p:txBody>
      </p:sp>
      <p:sp>
        <p:nvSpPr>
          <p:cNvPr id="4" name="Номер слайда 3"/>
          <p:cNvSpPr>
            <a:spLocks noGrp="1"/>
          </p:cNvSpPr>
          <p:nvPr>
            <p:ph type="sldNum" sz="quarter" idx="10"/>
          </p:nvPr>
        </p:nvSpPr>
        <p:spPr/>
        <p:txBody>
          <a:bodyPr/>
          <a:lstStyle/>
          <a:p>
            <a:fld id="{ECC4CD6D-A2EF-4297-AB58-61E9E611416B}" type="slidenum">
              <a:rPr lang="ru-RU" smtClean="0"/>
              <a:t>3</a:t>
            </a:fld>
            <a:endParaRPr lang="ru-RU"/>
          </a:p>
        </p:txBody>
      </p:sp>
    </p:spTree>
    <p:extLst>
      <p:ext uri="{BB962C8B-B14F-4D97-AF65-F5344CB8AC3E}">
        <p14:creationId xmlns:p14="http://schemas.microsoft.com/office/powerpoint/2010/main" val="31201111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ru-RU" dirty="0" smtClean="0"/>
              <a:t>Как отражается сдача крови на здоровье?</a:t>
            </a:r>
          </a:p>
          <a:p>
            <a:r>
              <a:rPr lang="ru-RU" dirty="0" smtClean="0"/>
              <a:t>Большинство медиков считает, что донорство полезно.</a:t>
            </a:r>
          </a:p>
          <a:p>
            <a:r>
              <a:rPr lang="ru-RU" dirty="0" smtClean="0"/>
              <a:t>Во-первых, организм донора постоянно </a:t>
            </a:r>
            <a:r>
              <a:rPr lang="ru-RU" dirty="0" err="1" smtClean="0"/>
              <a:t>самообновляется</a:t>
            </a:r>
            <a:r>
              <a:rPr lang="ru-RU" dirty="0" smtClean="0"/>
              <a:t> за счет выведения избытка крови и ее компонентов, образующихся эволюционно (человек сдал кровь, и его организму поступает сигнал: пора обновляться). А это — профилактика болезней сердца и сосудов, иммунной системы, нарушений пищеварения, работы печени и поджелудочной железы.</a:t>
            </a:r>
          </a:p>
          <a:p>
            <a:r>
              <a:rPr lang="ru-RU" dirty="0" smtClean="0"/>
              <a:t>Во-вторых, во время дачи крови происходит реакция организма на кровопотерю- и таким образом организм тренируется на случай возможной кровопотери. В критической ситуации при большой кровопотере у донора больше шансов выжить, чем у человека, не сдававшего кровь.</a:t>
            </a:r>
          </a:p>
          <a:p>
            <a:r>
              <a:rPr lang="ru-RU" dirty="0" smtClean="0"/>
              <a:t>В-третьих, как средство профилактики заболеваний сердечно-сосудистой системы: по данным исследования финских ученых, мужчины, сдающие кровь, в десятки раз меньше подвержены инфаркту; данные американских исследователей подтверждают, что мужчины-доноры на 30% меньше страдают сердечными приступами.</a:t>
            </a:r>
          </a:p>
          <a:p>
            <a:r>
              <a:rPr lang="ru-RU" dirty="0" smtClean="0"/>
              <a:t>Регулярная сдача крови способствует омолаживанию всего организма, улучшению обменных процессов в органах и тканях. Благотворно влияет донорство и на психическое здоровье человека.</a:t>
            </a:r>
          </a:p>
          <a:p>
            <a:r>
              <a:rPr lang="ru-RU" dirty="0" smtClean="0"/>
              <a:t>Донор имеет возможность постоянно контролировать состояние своего здоровья, за счет регулярных медицинских осмотров и бесплатных анализов на самые распространенные инфекции.</a:t>
            </a:r>
          </a:p>
          <a:p>
            <a:r>
              <a:rPr lang="ru-RU" dirty="0" smtClean="0"/>
              <a:t>Еще один важный момент: если человек решил сдавать кровь, он автоматически выбирает и здоровый образ жизни — теперь уже не только для себя, но и я для незнакомого больного — реципиента, которому его кровь будет перелита.</a:t>
            </a:r>
          </a:p>
          <a:p>
            <a:r>
              <a:rPr lang="ru-RU" dirty="0" smtClean="0"/>
              <a:t>Говорят, что у тех, кто регулярно сдает кровь, вырабатывается больше крови?</a:t>
            </a:r>
          </a:p>
          <a:p>
            <a:r>
              <a:rPr lang="ru-RU" dirty="0" smtClean="0"/>
              <a:t>Конечно, регулярные </a:t>
            </a:r>
            <a:r>
              <a:rPr lang="ru-RU" dirty="0" err="1" smtClean="0"/>
              <a:t>кроводачи</a:t>
            </a:r>
            <a:r>
              <a:rPr lang="ru-RU" dirty="0" smtClean="0"/>
              <a:t> не заставляю организм «вырабатывать больше крови», зато приучают его быстрее восстанавливаться после кровопотери, поэтому сдавать кровь особенно полезно людям экстремальных специальностей:</a:t>
            </a:r>
          </a:p>
          <a:p>
            <a:r>
              <a:rPr lang="ru-RU" dirty="0" smtClean="0"/>
              <a:t>военнослужащим, сотрудникам службы спасения, охранникам. Доноры более устойчивы к кровопотере, и если одинаковое ранение получит донор и человек, который не сдавал кровь, у первого шансы уцелеть значительно выше.</a:t>
            </a:r>
            <a:endParaRPr lang="ru-RU" dirty="0"/>
          </a:p>
        </p:txBody>
      </p:sp>
      <p:sp>
        <p:nvSpPr>
          <p:cNvPr id="4" name="Номер слайда 3"/>
          <p:cNvSpPr>
            <a:spLocks noGrp="1"/>
          </p:cNvSpPr>
          <p:nvPr>
            <p:ph type="sldNum" sz="quarter" idx="10"/>
          </p:nvPr>
        </p:nvSpPr>
        <p:spPr/>
        <p:txBody>
          <a:bodyPr/>
          <a:lstStyle/>
          <a:p>
            <a:fld id="{ECC4CD6D-A2EF-4297-AB58-61E9E611416B}" type="slidenum">
              <a:rPr lang="ru-RU" smtClean="0"/>
              <a:t>4</a:t>
            </a:fld>
            <a:endParaRPr lang="ru-RU"/>
          </a:p>
        </p:txBody>
      </p:sp>
    </p:spTree>
    <p:extLst>
      <p:ext uri="{BB962C8B-B14F-4D97-AF65-F5344CB8AC3E}">
        <p14:creationId xmlns:p14="http://schemas.microsoft.com/office/powerpoint/2010/main" val="34339794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ru-RU" sz="1200" kern="1200" dirty="0" smtClean="0">
                <a:solidFill>
                  <a:schemeClr val="tx1"/>
                </a:solidFill>
                <a:effectLst/>
                <a:latin typeface="+mn-lt"/>
                <a:ea typeface="+mn-ea"/>
                <a:cs typeface="+mn-cs"/>
              </a:rPr>
              <a:t>Существует ряд </a:t>
            </a:r>
            <a:r>
              <a:rPr lang="ru-RU" sz="1200" u="sng" kern="1200" dirty="0" smtClean="0">
                <a:solidFill>
                  <a:schemeClr val="tx1"/>
                </a:solidFill>
                <a:effectLst/>
                <a:latin typeface="+mn-lt"/>
                <a:ea typeface="+mn-ea"/>
                <a:cs typeface="+mn-cs"/>
                <a:hlinkClick r:id="rId3"/>
              </a:rPr>
              <a:t>противопоказаний</a:t>
            </a:r>
            <a:r>
              <a:rPr lang="ru-RU" sz="1200" kern="1200" dirty="0" smtClean="0">
                <a:solidFill>
                  <a:schemeClr val="tx1"/>
                </a:solidFill>
                <a:effectLst/>
                <a:latin typeface="+mn-lt"/>
                <a:ea typeface="+mn-ea"/>
                <a:cs typeface="+mn-cs"/>
              </a:rPr>
              <a:t>, абсолютных и временных, к донорству крови и ее компонентов. Если у вас нет противопоказаний, которые перечислены в приведенном перечне, вы можете быть донором. Если у вас есть заболевания, не вошедшие в данный перечень, или вы принимаете какие-то лекарства, вопрос о донорстве решит врач-</a:t>
            </a:r>
            <a:r>
              <a:rPr lang="ru-RU" sz="1200" kern="1200" dirty="0" err="1" smtClean="0">
                <a:solidFill>
                  <a:schemeClr val="tx1"/>
                </a:solidFill>
                <a:effectLst/>
                <a:latin typeface="+mn-lt"/>
                <a:ea typeface="+mn-ea"/>
                <a:cs typeface="+mn-cs"/>
              </a:rPr>
              <a:t>трансфузиолог</a:t>
            </a:r>
            <a:endParaRPr lang="ru-RU" sz="1200" kern="1200" dirty="0" smtClean="0">
              <a:solidFill>
                <a:schemeClr val="tx1"/>
              </a:solidFill>
              <a:effectLst/>
              <a:latin typeface="+mn-lt"/>
              <a:ea typeface="+mn-ea"/>
              <a:cs typeface="+mn-cs"/>
            </a:endParaRPr>
          </a:p>
          <a:p>
            <a:r>
              <a:rPr lang="ru-RU" sz="1200" kern="1200" dirty="0" smtClean="0">
                <a:solidFill>
                  <a:schemeClr val="tx1"/>
                </a:solidFill>
                <a:effectLst/>
                <a:latin typeface="+mn-lt"/>
                <a:ea typeface="+mn-ea"/>
                <a:cs typeface="+mn-cs"/>
              </a:rPr>
              <a:t>взять с собой паспорт гражданина Российской Федерации. Для доноров, не являющихся гражданами Российской Федерации — паспорт и документ, удостоверяющий вид на жительство в Российской Федерации сроком не менее 1 года.</a:t>
            </a:r>
          </a:p>
          <a:p>
            <a:r>
              <a:rPr lang="ru-RU" sz="1200" kern="1200" dirty="0" smtClean="0">
                <a:solidFill>
                  <a:schemeClr val="tx1"/>
                </a:solidFill>
                <a:effectLst/>
                <a:latin typeface="+mn-lt"/>
                <a:ea typeface="+mn-ea"/>
                <a:cs typeface="+mn-cs"/>
              </a:rPr>
              <a:t>Мужчины могут сдавать кровь каждые 2 месяца, но не чаще 5 раз в год. Женщины могут сдавать кровь не чаще 4 раз в год. Допустимый вес донора для сдачи крови — не менее 50 кг.</a:t>
            </a:r>
          </a:p>
          <a:p>
            <a:r>
              <a:rPr lang="ru-RU" sz="1200" u="sng" kern="1200" dirty="0" smtClean="0">
                <a:solidFill>
                  <a:schemeClr val="tx1"/>
                </a:solidFill>
                <a:effectLst/>
                <a:latin typeface="+mn-lt"/>
                <a:ea typeface="+mn-ea"/>
                <a:cs typeface="+mn-cs"/>
              </a:rPr>
              <a:t>Периодичность </a:t>
            </a:r>
            <a:r>
              <a:rPr lang="ru-RU" sz="1200" u="sng" kern="1200" dirty="0" err="1" smtClean="0">
                <a:solidFill>
                  <a:schemeClr val="tx1"/>
                </a:solidFill>
                <a:effectLst/>
                <a:latin typeface="+mn-lt"/>
                <a:ea typeface="+mn-ea"/>
                <a:cs typeface="+mn-cs"/>
              </a:rPr>
              <a:t>донации</a:t>
            </a:r>
            <a:r>
              <a:rPr lang="ru-RU" sz="1200" kern="1200" dirty="0" smtClean="0">
                <a:solidFill>
                  <a:schemeClr val="tx1"/>
                </a:solidFill>
                <a:effectLst/>
                <a:latin typeface="+mn-lt"/>
                <a:ea typeface="+mn-ea"/>
                <a:cs typeface="+mn-cs"/>
              </a:rPr>
              <a:t> (интервалы) — от 14 дней до 2 </a:t>
            </a:r>
            <a:r>
              <a:rPr lang="ru-RU" sz="1200" kern="1200" dirty="0" err="1" smtClean="0">
                <a:solidFill>
                  <a:schemeClr val="tx1"/>
                </a:solidFill>
                <a:effectLst/>
                <a:latin typeface="+mn-lt"/>
                <a:ea typeface="+mn-ea"/>
                <a:cs typeface="+mn-cs"/>
              </a:rPr>
              <a:t>мес</a:t>
            </a:r>
            <a:r>
              <a:rPr lang="ru-RU" sz="1200" kern="1200" dirty="0" smtClean="0">
                <a:solidFill>
                  <a:schemeClr val="tx1"/>
                </a:solidFill>
                <a:effectLst/>
                <a:latin typeface="+mn-lt"/>
                <a:ea typeface="+mn-ea"/>
                <a:cs typeface="+mn-cs"/>
              </a:rPr>
              <a:t> (определяет</a:t>
            </a:r>
            <a:r>
              <a:rPr lang="ru-RU" sz="1200" kern="1200" baseline="0" dirty="0" smtClean="0">
                <a:solidFill>
                  <a:schemeClr val="tx1"/>
                </a:solidFill>
                <a:effectLst/>
                <a:latin typeface="+mn-lt"/>
                <a:ea typeface="+mn-ea"/>
                <a:cs typeface="+mn-cs"/>
              </a:rPr>
              <a:t> врач)</a:t>
            </a:r>
            <a:endParaRPr lang="ru-RU" sz="1200" kern="1200" dirty="0" smtClean="0">
              <a:solidFill>
                <a:schemeClr val="tx1"/>
              </a:solidFill>
              <a:effectLst/>
              <a:latin typeface="+mn-lt"/>
              <a:ea typeface="+mn-ea"/>
              <a:cs typeface="+mn-cs"/>
            </a:endParaRPr>
          </a:p>
          <a:p>
            <a:endParaRPr lang="ru-RU" dirty="0"/>
          </a:p>
        </p:txBody>
      </p:sp>
      <p:sp>
        <p:nvSpPr>
          <p:cNvPr id="4" name="Номер слайда 3"/>
          <p:cNvSpPr>
            <a:spLocks noGrp="1"/>
          </p:cNvSpPr>
          <p:nvPr>
            <p:ph type="sldNum" sz="quarter" idx="10"/>
          </p:nvPr>
        </p:nvSpPr>
        <p:spPr/>
        <p:txBody>
          <a:bodyPr/>
          <a:lstStyle/>
          <a:p>
            <a:fld id="{ECC4CD6D-A2EF-4297-AB58-61E9E611416B}" type="slidenum">
              <a:rPr lang="ru-RU" smtClean="0"/>
              <a:t>5</a:t>
            </a:fld>
            <a:endParaRPr lang="ru-RU"/>
          </a:p>
        </p:txBody>
      </p:sp>
    </p:spTree>
    <p:extLst>
      <p:ext uri="{BB962C8B-B14F-4D97-AF65-F5344CB8AC3E}">
        <p14:creationId xmlns:p14="http://schemas.microsoft.com/office/powerpoint/2010/main" val="267307707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ru-RU" dirty="0" smtClean="0"/>
              <a:t>Донору, отведенному от донорства по медицинским противопоказаниям, или допущенному к </a:t>
            </a:r>
            <a:r>
              <a:rPr lang="ru-RU" dirty="0" err="1" smtClean="0"/>
              <a:t>кроводаче</a:t>
            </a:r>
            <a:r>
              <a:rPr lang="ru-RU" dirty="0" smtClean="0"/>
              <a:t> или </a:t>
            </a:r>
            <a:r>
              <a:rPr lang="ru-RU" dirty="0" err="1" smtClean="0"/>
              <a:t>плазмо</a:t>
            </a:r>
            <a:r>
              <a:rPr lang="ru-RU" dirty="0" smtClean="0"/>
              <a:t>(цито)</a:t>
            </a:r>
            <a:r>
              <a:rPr lang="ru-RU" dirty="0" err="1" smtClean="0"/>
              <a:t>аферезу</a:t>
            </a:r>
            <a:r>
              <a:rPr lang="ru-RU" dirty="0" smtClean="0"/>
              <a:t>, но у которого по техническим причинам кровь или ее компоненты не были взяты выдается «Справка донору об обследовании». (форма № 401 /у) Данная форма после заполнения является основанием для освобождения донора от работы на время, затраченное им на обследование в учреждении службы крови.</a:t>
            </a:r>
          </a:p>
          <a:p>
            <a:r>
              <a:rPr lang="ru-RU" dirty="0" smtClean="0"/>
              <a:t>Донору после </a:t>
            </a:r>
            <a:r>
              <a:rPr lang="ru-RU" dirty="0" err="1" smtClean="0"/>
              <a:t>кроводачи</a:t>
            </a:r>
            <a:r>
              <a:rPr lang="ru-RU" dirty="0" smtClean="0"/>
              <a:t>, </a:t>
            </a:r>
            <a:r>
              <a:rPr lang="ru-RU" dirty="0" err="1" smtClean="0"/>
              <a:t>плазмо</a:t>
            </a:r>
            <a:r>
              <a:rPr lang="ru-RU" dirty="0" smtClean="0"/>
              <a:t>(цито)</a:t>
            </a:r>
            <a:r>
              <a:rPr lang="ru-RU" dirty="0" err="1" smtClean="0"/>
              <a:t>афереза</a:t>
            </a:r>
            <a:r>
              <a:rPr lang="ru-RU" dirty="0" smtClean="0"/>
              <a:t> выдается «Справка донору об освобождении от работы и предоставлении ему дополнительного дня отдыха» (форма № 402/у), которая является основанием для освобождения донора от работы в день дачи крови и для предоставления ему дополнительного дня отдыха.</a:t>
            </a:r>
          </a:p>
          <a:p>
            <a:endParaRPr lang="ru-RU" dirty="0"/>
          </a:p>
        </p:txBody>
      </p:sp>
      <p:sp>
        <p:nvSpPr>
          <p:cNvPr id="4" name="Номер слайда 3"/>
          <p:cNvSpPr>
            <a:spLocks noGrp="1"/>
          </p:cNvSpPr>
          <p:nvPr>
            <p:ph type="sldNum" sz="quarter" idx="10"/>
          </p:nvPr>
        </p:nvSpPr>
        <p:spPr/>
        <p:txBody>
          <a:bodyPr/>
          <a:lstStyle/>
          <a:p>
            <a:fld id="{ECC4CD6D-A2EF-4297-AB58-61E9E611416B}" type="slidenum">
              <a:rPr lang="ru-RU" smtClean="0"/>
              <a:t>7</a:t>
            </a:fld>
            <a:endParaRPr lang="ru-RU"/>
          </a:p>
        </p:txBody>
      </p:sp>
    </p:spTree>
    <p:extLst>
      <p:ext uri="{BB962C8B-B14F-4D97-AF65-F5344CB8AC3E}">
        <p14:creationId xmlns:p14="http://schemas.microsoft.com/office/powerpoint/2010/main" val="79451835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ru-RU" sz="1200" kern="1200" dirty="0" smtClean="0">
                <a:solidFill>
                  <a:schemeClr val="tx1"/>
                </a:solidFill>
                <a:effectLst/>
                <a:latin typeface="+mn-lt"/>
                <a:ea typeface="+mn-ea"/>
                <a:cs typeface="+mn-cs"/>
              </a:rPr>
              <a:t>	</a:t>
            </a:r>
            <a:endParaRPr lang="ru-RU" dirty="0"/>
          </a:p>
        </p:txBody>
      </p:sp>
      <p:sp>
        <p:nvSpPr>
          <p:cNvPr id="4" name="Номер слайда 3"/>
          <p:cNvSpPr>
            <a:spLocks noGrp="1"/>
          </p:cNvSpPr>
          <p:nvPr>
            <p:ph type="sldNum" sz="quarter" idx="10"/>
          </p:nvPr>
        </p:nvSpPr>
        <p:spPr/>
        <p:txBody>
          <a:bodyPr/>
          <a:lstStyle/>
          <a:p>
            <a:fld id="{ECC4CD6D-A2EF-4297-AB58-61E9E611416B}" type="slidenum">
              <a:rPr lang="ru-RU" smtClean="0"/>
              <a:t>10</a:t>
            </a:fld>
            <a:endParaRPr lang="ru-RU"/>
          </a:p>
        </p:txBody>
      </p:sp>
    </p:spTree>
    <p:extLst>
      <p:ext uri="{BB962C8B-B14F-4D97-AF65-F5344CB8AC3E}">
        <p14:creationId xmlns:p14="http://schemas.microsoft.com/office/powerpoint/2010/main" val="340591250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ru-RU" dirty="0" smtClean="0"/>
              <a:t>Информация подготовлена по данным ГБУЗТО ОСПК</a:t>
            </a:r>
            <a:endParaRPr lang="ru-RU" dirty="0"/>
          </a:p>
        </p:txBody>
      </p:sp>
      <p:sp>
        <p:nvSpPr>
          <p:cNvPr id="4" name="Номер слайда 3"/>
          <p:cNvSpPr>
            <a:spLocks noGrp="1"/>
          </p:cNvSpPr>
          <p:nvPr>
            <p:ph type="sldNum" sz="quarter" idx="10"/>
          </p:nvPr>
        </p:nvSpPr>
        <p:spPr/>
        <p:txBody>
          <a:bodyPr/>
          <a:lstStyle/>
          <a:p>
            <a:fld id="{ECC4CD6D-A2EF-4297-AB58-61E9E611416B}" type="slidenum">
              <a:rPr lang="ru-RU" smtClean="0"/>
              <a:t>11</a:t>
            </a:fld>
            <a:endParaRPr lang="ru-RU"/>
          </a:p>
        </p:txBody>
      </p:sp>
    </p:spTree>
    <p:extLst>
      <p:ext uri="{BB962C8B-B14F-4D97-AF65-F5344CB8AC3E}">
        <p14:creationId xmlns:p14="http://schemas.microsoft.com/office/powerpoint/2010/main" val="8790004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11.02.2019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extLst>
      <p:ext uri="{BB962C8B-B14F-4D97-AF65-F5344CB8AC3E}">
        <p14:creationId xmlns:p14="http://schemas.microsoft.com/office/powerpoint/2010/main" val="3581888564"/>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11.02.2019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extLst>
      <p:ext uri="{BB962C8B-B14F-4D97-AF65-F5344CB8AC3E}">
        <p14:creationId xmlns:p14="http://schemas.microsoft.com/office/powerpoint/2010/main" val="1810555844"/>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11.02.2019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extLst>
      <p:ext uri="{BB962C8B-B14F-4D97-AF65-F5344CB8AC3E}">
        <p14:creationId xmlns:p14="http://schemas.microsoft.com/office/powerpoint/2010/main" val="3014798480"/>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11.02.2019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extLst>
      <p:ext uri="{BB962C8B-B14F-4D97-AF65-F5344CB8AC3E}">
        <p14:creationId xmlns:p14="http://schemas.microsoft.com/office/powerpoint/2010/main" val="411583234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B4C71EC6-210F-42DE-9C53-41977AD35B3D}" type="datetimeFigureOut">
              <a:rPr lang="ru-RU" smtClean="0"/>
              <a:t>11.02.2019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extLst>
      <p:ext uri="{BB962C8B-B14F-4D97-AF65-F5344CB8AC3E}">
        <p14:creationId xmlns:p14="http://schemas.microsoft.com/office/powerpoint/2010/main" val="1237830636"/>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B4C71EC6-210F-42DE-9C53-41977AD35B3D}" type="datetimeFigureOut">
              <a:rPr lang="ru-RU" smtClean="0"/>
              <a:t>11.02.2019</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extLst>
      <p:ext uri="{BB962C8B-B14F-4D97-AF65-F5344CB8AC3E}">
        <p14:creationId xmlns:p14="http://schemas.microsoft.com/office/powerpoint/2010/main" val="270951248"/>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B4C71EC6-210F-42DE-9C53-41977AD35B3D}" type="datetimeFigureOut">
              <a:rPr lang="ru-RU" smtClean="0"/>
              <a:t>11.02.2019</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B19B0651-EE4F-4900-A07F-96A6BFA9D0F0}" type="slidenum">
              <a:rPr lang="ru-RU" smtClean="0"/>
              <a:t>‹#›</a:t>
            </a:fld>
            <a:endParaRPr lang="ru-RU"/>
          </a:p>
        </p:txBody>
      </p:sp>
    </p:spTree>
    <p:extLst>
      <p:ext uri="{BB962C8B-B14F-4D97-AF65-F5344CB8AC3E}">
        <p14:creationId xmlns:p14="http://schemas.microsoft.com/office/powerpoint/2010/main" val="381112864"/>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B4C71EC6-210F-42DE-9C53-41977AD35B3D}" type="datetimeFigureOut">
              <a:rPr lang="ru-RU" smtClean="0"/>
              <a:t>11.02.2019</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B19B0651-EE4F-4900-A07F-96A6BFA9D0F0}" type="slidenum">
              <a:rPr lang="ru-RU" smtClean="0"/>
              <a:t>‹#›</a:t>
            </a:fld>
            <a:endParaRPr lang="ru-RU"/>
          </a:p>
        </p:txBody>
      </p:sp>
    </p:spTree>
    <p:extLst>
      <p:ext uri="{BB962C8B-B14F-4D97-AF65-F5344CB8AC3E}">
        <p14:creationId xmlns:p14="http://schemas.microsoft.com/office/powerpoint/2010/main" val="3593944634"/>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4C71EC6-210F-42DE-9C53-41977AD35B3D}" type="datetimeFigureOut">
              <a:rPr lang="ru-RU" smtClean="0"/>
              <a:t>11.02.2019</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B19B0651-EE4F-4900-A07F-96A6BFA9D0F0}" type="slidenum">
              <a:rPr lang="ru-RU" smtClean="0"/>
              <a:t>‹#›</a:t>
            </a:fld>
            <a:endParaRPr lang="ru-RU"/>
          </a:p>
        </p:txBody>
      </p:sp>
    </p:spTree>
    <p:extLst>
      <p:ext uri="{BB962C8B-B14F-4D97-AF65-F5344CB8AC3E}">
        <p14:creationId xmlns:p14="http://schemas.microsoft.com/office/powerpoint/2010/main" val="1492420565"/>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11.02.2019</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extLst>
      <p:ext uri="{BB962C8B-B14F-4D97-AF65-F5344CB8AC3E}">
        <p14:creationId xmlns:p14="http://schemas.microsoft.com/office/powerpoint/2010/main" val="2581803707"/>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11.02.2019</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extLst>
      <p:ext uri="{BB962C8B-B14F-4D97-AF65-F5344CB8AC3E}">
        <p14:creationId xmlns:p14="http://schemas.microsoft.com/office/powerpoint/2010/main" val="368922348"/>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C71EC6-210F-42DE-9C53-41977AD35B3D}" type="datetimeFigureOut">
              <a:rPr lang="ru-RU" smtClean="0"/>
              <a:t>11.02.2019</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9B0651-EE4F-4900-A07F-96A6BFA9D0F0}" type="slidenum">
              <a:rPr lang="ru-RU" smtClean="0"/>
              <a:t>‹#›</a:t>
            </a:fld>
            <a:endParaRPr lang="ru-RU"/>
          </a:p>
        </p:txBody>
      </p:sp>
    </p:spTree>
    <p:extLst>
      <p:ext uri="{BB962C8B-B14F-4D97-AF65-F5344CB8AC3E}">
        <p14:creationId xmlns:p14="http://schemas.microsoft.com/office/powerpoint/2010/main" val="1867835557"/>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3568" y="1628800"/>
            <a:ext cx="7772400" cy="2450703"/>
          </a:xfrm>
        </p:spPr>
        <p:txBody>
          <a:bodyPr>
            <a:normAutofit/>
          </a:bodyPr>
          <a:lstStyle/>
          <a:p>
            <a:r>
              <a:rPr lang="ru-RU" sz="3600" b="1" dirty="0">
                <a:solidFill>
                  <a:srgbClr val="FF0000"/>
                </a:solidFill>
              </a:rPr>
              <a:t>Д</a:t>
            </a:r>
            <a:r>
              <a:rPr lang="ru-RU" sz="3600" b="1" dirty="0" smtClean="0">
                <a:solidFill>
                  <a:srgbClr val="FF0000"/>
                </a:solidFill>
              </a:rPr>
              <a:t>онорство крови.</a:t>
            </a:r>
            <a:br>
              <a:rPr lang="ru-RU" sz="3600" b="1" dirty="0" smtClean="0">
                <a:solidFill>
                  <a:srgbClr val="FF0000"/>
                </a:solidFill>
              </a:rPr>
            </a:br>
            <a:r>
              <a:rPr lang="ru-RU" sz="3600" b="1" dirty="0">
                <a:solidFill>
                  <a:srgbClr val="FF0000"/>
                </a:solidFill>
              </a:rPr>
              <a:t>З</a:t>
            </a:r>
            <a:r>
              <a:rPr lang="ru-RU" sz="3600" b="1" dirty="0" smtClean="0">
                <a:solidFill>
                  <a:srgbClr val="FF0000"/>
                </a:solidFill>
              </a:rPr>
              <a:t>ачем </a:t>
            </a:r>
            <a:r>
              <a:rPr lang="ru-RU" sz="3600" b="1" dirty="0">
                <a:solidFill>
                  <a:srgbClr val="FF0000"/>
                </a:solidFill>
              </a:rPr>
              <a:t>сдавать </a:t>
            </a:r>
            <a:r>
              <a:rPr lang="ru-RU" sz="3600" b="1" dirty="0" smtClean="0">
                <a:solidFill>
                  <a:srgbClr val="FF0000"/>
                </a:solidFill>
              </a:rPr>
              <a:t>кровь?</a:t>
            </a:r>
            <a:endParaRPr lang="ru-RU" sz="3600" b="1" dirty="0">
              <a:solidFill>
                <a:srgbClr val="FF0000"/>
              </a:solidFill>
              <a:latin typeface="Arial" panose="020B0604020202020204" pitchFamily="34" charset="0"/>
              <a:cs typeface="Arial" panose="020B0604020202020204" pitchFamily="34" charset="0"/>
            </a:endParaRPr>
          </a:p>
        </p:txBody>
      </p:sp>
      <p:sp>
        <p:nvSpPr>
          <p:cNvPr id="4" name="Прямоугольник 3"/>
          <p:cNvSpPr/>
          <p:nvPr/>
        </p:nvSpPr>
        <p:spPr>
          <a:xfrm>
            <a:off x="1115616" y="4797152"/>
            <a:ext cx="7200800" cy="10801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b="1" dirty="0" smtClean="0">
                <a:solidFill>
                  <a:schemeClr val="tx1"/>
                </a:solidFill>
              </a:rPr>
              <a:t>Комитет здравоохранения </a:t>
            </a:r>
          </a:p>
          <a:p>
            <a:pPr algn="ctr"/>
            <a:r>
              <a:rPr lang="ru-RU" b="1" dirty="0" smtClean="0">
                <a:solidFill>
                  <a:schemeClr val="tx1"/>
                </a:solidFill>
              </a:rPr>
              <a:t>Администрации города Тюмени</a:t>
            </a:r>
          </a:p>
          <a:p>
            <a:pPr algn="ctr"/>
            <a:r>
              <a:rPr lang="ru-RU" b="1" dirty="0" smtClean="0">
                <a:solidFill>
                  <a:schemeClr val="tx1"/>
                </a:solidFill>
              </a:rPr>
              <a:t>Февраль, 2019 г</a:t>
            </a:r>
            <a:endParaRPr lang="ru-RU" b="1" dirty="0">
              <a:solidFill>
                <a:schemeClr val="tx1"/>
              </a:solidFill>
            </a:endParaRPr>
          </a:p>
        </p:txBody>
      </p:sp>
    </p:spTree>
    <p:extLst>
      <p:ext uri="{BB962C8B-B14F-4D97-AF65-F5344CB8AC3E}">
        <p14:creationId xmlns:p14="http://schemas.microsoft.com/office/powerpoint/2010/main" val="246965049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27584" y="260648"/>
            <a:ext cx="7239000" cy="811560"/>
          </a:xfrm>
        </p:spPr>
        <p:txBody>
          <a:bodyPr>
            <a:normAutofit/>
          </a:bodyPr>
          <a:lstStyle/>
          <a:p>
            <a:r>
              <a:rPr lang="ru-RU" sz="2800" b="1" dirty="0" smtClean="0">
                <a:solidFill>
                  <a:schemeClr val="tx1"/>
                </a:solidFill>
              </a:rPr>
              <a:t>:</a:t>
            </a:r>
            <a:endParaRPr lang="ru-RU" sz="2800" b="1" dirty="0">
              <a:solidFill>
                <a:schemeClr val="tx1"/>
              </a:solidFill>
            </a:endParaRPr>
          </a:p>
        </p:txBody>
      </p:sp>
      <p:pic>
        <p:nvPicPr>
          <p:cNvPr id="4" name="Объект 3" descr="09"/>
          <p:cNvPicPr>
            <a:picLocks noGrp="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539552" y="404664"/>
            <a:ext cx="2808312" cy="3954016"/>
          </a:xfrm>
          <a:prstGeom prst="rect">
            <a:avLst/>
          </a:prstGeom>
          <a:noFill/>
          <a:ln>
            <a:noFill/>
          </a:ln>
        </p:spPr>
      </p:pic>
      <p:pic>
        <p:nvPicPr>
          <p:cNvPr id="5" name="Рисунок 4" descr="08"/>
          <p:cNvPicPr/>
          <p:nvPr/>
        </p:nvPicPr>
        <p:blipFill>
          <a:blip r:embed="rId4">
            <a:extLst>
              <a:ext uri="{28A0092B-C50C-407E-A947-70E740481C1C}">
                <a14:useLocalDpi xmlns:a14="http://schemas.microsoft.com/office/drawing/2010/main" val="0"/>
              </a:ext>
            </a:extLst>
          </a:blip>
          <a:srcRect/>
          <a:stretch>
            <a:fillRect/>
          </a:stretch>
        </p:blipFill>
        <p:spPr bwMode="auto">
          <a:xfrm>
            <a:off x="5349974" y="332656"/>
            <a:ext cx="2886075" cy="3810000"/>
          </a:xfrm>
          <a:prstGeom prst="rect">
            <a:avLst/>
          </a:prstGeom>
          <a:noFill/>
          <a:ln>
            <a:noFill/>
          </a:ln>
        </p:spPr>
      </p:pic>
      <p:sp>
        <p:nvSpPr>
          <p:cNvPr id="6" name="Прямоугольник 5"/>
          <p:cNvSpPr/>
          <p:nvPr/>
        </p:nvSpPr>
        <p:spPr>
          <a:xfrm>
            <a:off x="810418" y="4365104"/>
            <a:ext cx="7307807" cy="2031325"/>
          </a:xfrm>
          <a:prstGeom prst="rect">
            <a:avLst/>
          </a:prstGeom>
        </p:spPr>
        <p:txBody>
          <a:bodyPr wrap="square">
            <a:spAutoFit/>
          </a:bodyPr>
          <a:lstStyle/>
          <a:p>
            <a:pPr fontAlgn="base"/>
            <a:r>
              <a:rPr lang="ru-RU" b="1" dirty="0"/>
              <a:t> 16 февраля 2019 года областная станция переливания крови приглашает новых и постоянных доноров крови и ее компонентов пополнить банк крови</a:t>
            </a:r>
            <a:r>
              <a:rPr lang="ru-RU" b="1" dirty="0" smtClean="0"/>
              <a:t>.</a:t>
            </a:r>
            <a:r>
              <a:rPr lang="ru-RU" b="1" dirty="0"/>
              <a:t/>
            </a:r>
            <a:br>
              <a:rPr lang="ru-RU" b="1" dirty="0"/>
            </a:br>
            <a:r>
              <a:rPr lang="ru-RU" b="1" dirty="0"/>
              <a:t>Всех желающих </a:t>
            </a:r>
            <a:r>
              <a:rPr lang="ru-RU" b="1" dirty="0" smtClean="0"/>
              <a:t>ждут </a:t>
            </a:r>
            <a:r>
              <a:rPr lang="ru-RU" b="1" dirty="0"/>
              <a:t>по адресу: Энергетиков, 35, с 8:00, до 13:00. При себе иметь паспорт. Накануне не употреблять жирную пищу, алкоголь и лекарственные препараты</a:t>
            </a:r>
            <a:r>
              <a:rPr lang="ru-RU" b="1" dirty="0" smtClean="0"/>
              <a:t>. </a:t>
            </a:r>
          </a:p>
          <a:p>
            <a:pPr fontAlgn="base"/>
            <a:endParaRPr lang="ru-RU" dirty="0"/>
          </a:p>
        </p:txBody>
      </p:sp>
    </p:spTree>
    <p:extLst>
      <p:ext uri="{BB962C8B-B14F-4D97-AF65-F5344CB8AC3E}">
        <p14:creationId xmlns:p14="http://schemas.microsoft.com/office/powerpoint/2010/main" val="406597253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2800" b="1" dirty="0" smtClean="0"/>
              <a:t/>
            </a:r>
            <a:br>
              <a:rPr lang="ru-RU" sz="2800" b="1" dirty="0" smtClean="0"/>
            </a:br>
            <a:r>
              <a:rPr lang="ru-RU" sz="2800" b="1" dirty="0"/>
              <a:t/>
            </a:r>
            <a:br>
              <a:rPr lang="ru-RU" sz="2800" b="1" dirty="0"/>
            </a:br>
            <a:r>
              <a:rPr lang="ru-RU" sz="3200" b="1" dirty="0"/>
              <a:t>Информация подготовлена по </a:t>
            </a:r>
            <a:r>
              <a:rPr lang="ru-RU" sz="3200" b="1" dirty="0" smtClean="0"/>
              <a:t>материалам:</a:t>
            </a:r>
            <a:r>
              <a:rPr lang="ru-RU" sz="3200" b="1" dirty="0"/>
              <a:t/>
            </a:r>
            <a:br>
              <a:rPr lang="ru-RU" sz="3200" b="1" dirty="0"/>
            </a:br>
            <a:r>
              <a:rPr lang="ru-RU" sz="2800" b="1" dirty="0" smtClean="0"/>
              <a:t/>
            </a:r>
            <a:br>
              <a:rPr lang="ru-RU" sz="2800" b="1" dirty="0" smtClean="0"/>
            </a:br>
            <a:endParaRPr lang="ru-RU" sz="2800" b="1" dirty="0">
              <a:solidFill>
                <a:srgbClr val="FF0000"/>
              </a:solidFill>
            </a:endParaRPr>
          </a:p>
        </p:txBody>
      </p:sp>
      <p:sp>
        <p:nvSpPr>
          <p:cNvPr id="3" name="Объект 2"/>
          <p:cNvSpPr>
            <a:spLocks noGrp="1"/>
          </p:cNvSpPr>
          <p:nvPr>
            <p:ph idx="1"/>
          </p:nvPr>
        </p:nvSpPr>
        <p:spPr>
          <a:xfrm>
            <a:off x="323528" y="1916832"/>
            <a:ext cx="8363272" cy="4209331"/>
          </a:xfrm>
        </p:spPr>
        <p:txBody>
          <a:bodyPr>
            <a:normAutofit lnSpcReduction="10000"/>
          </a:bodyPr>
          <a:lstStyle/>
          <a:p>
            <a:pPr marL="0" indent="0" algn="ctr">
              <a:buNone/>
            </a:pPr>
            <a:r>
              <a:rPr lang="ru-RU" sz="3000" b="1" i="1" dirty="0" smtClean="0"/>
              <a:t>Государственного бюджетного учреждения </a:t>
            </a:r>
            <a:r>
              <a:rPr lang="ru-RU" sz="3000" b="1" i="1" dirty="0"/>
              <a:t>здравоохранения Тюменской области «Областная станция переливания крови» (ГБУЗ ТО «ОСПК)</a:t>
            </a:r>
            <a:endParaRPr lang="ru-RU" sz="3000" b="1" i="1" dirty="0" smtClean="0"/>
          </a:p>
          <a:p>
            <a:pPr marL="0" indent="0">
              <a:buNone/>
            </a:pPr>
            <a:endParaRPr lang="ru-RU" b="1" dirty="0">
              <a:solidFill>
                <a:srgbClr val="FF0000"/>
              </a:solidFill>
            </a:endParaRPr>
          </a:p>
          <a:p>
            <a:pPr marL="0" indent="0">
              <a:buNone/>
            </a:pPr>
            <a:r>
              <a:rPr lang="ru-RU" b="1" dirty="0" smtClean="0">
                <a:solidFill>
                  <a:srgbClr val="FF0000"/>
                </a:solidFill>
              </a:rPr>
              <a:t>Официальный сайт:</a:t>
            </a:r>
          </a:p>
          <a:p>
            <a:pPr marL="0" indent="0">
              <a:buNone/>
            </a:pPr>
            <a:r>
              <a:rPr lang="ru-RU" b="1" dirty="0" smtClean="0">
                <a:solidFill>
                  <a:srgbClr val="FF0000"/>
                </a:solidFill>
              </a:rPr>
              <a:t>переливание-</a:t>
            </a:r>
            <a:r>
              <a:rPr lang="ru-RU" b="1" dirty="0" err="1" smtClean="0">
                <a:solidFill>
                  <a:srgbClr val="FF0000"/>
                </a:solidFill>
              </a:rPr>
              <a:t>крови.рф</a:t>
            </a:r>
            <a:endParaRPr lang="ru-RU" b="1" dirty="0" smtClean="0">
              <a:solidFill>
                <a:srgbClr val="FF0000"/>
              </a:solidFill>
            </a:endParaRPr>
          </a:p>
          <a:p>
            <a:pPr marL="0" indent="0">
              <a:buNone/>
            </a:pPr>
            <a:r>
              <a:rPr lang="ru-RU" b="1" dirty="0" smtClean="0">
                <a:solidFill>
                  <a:srgbClr val="FF0000"/>
                </a:solidFill>
              </a:rPr>
              <a:t>Адрес: г</a:t>
            </a:r>
            <a:r>
              <a:rPr lang="ru-RU" b="1" dirty="0">
                <a:solidFill>
                  <a:srgbClr val="FF0000"/>
                </a:solidFill>
              </a:rPr>
              <a:t>. Тюмень, ул. Энергетиков,35</a:t>
            </a:r>
          </a:p>
          <a:p>
            <a:pPr marL="0" indent="0">
              <a:buNone/>
            </a:pPr>
            <a:endParaRPr lang="ru-RU" b="1" dirty="0">
              <a:solidFill>
                <a:srgbClr val="FF0000"/>
              </a:solidFill>
            </a:endParaRPr>
          </a:p>
        </p:txBody>
      </p:sp>
    </p:spTree>
    <p:extLst>
      <p:ext uri="{BB962C8B-B14F-4D97-AF65-F5344CB8AC3E}">
        <p14:creationId xmlns:p14="http://schemas.microsoft.com/office/powerpoint/2010/main" val="404743837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692696"/>
            <a:ext cx="8229600" cy="5433467"/>
          </a:xfrm>
        </p:spPr>
        <p:txBody>
          <a:bodyPr>
            <a:normAutofit/>
          </a:bodyPr>
          <a:lstStyle/>
          <a:p>
            <a:pPr algn="ctr"/>
            <a:r>
              <a:rPr lang="ru-RU" sz="3600" b="1" dirty="0">
                <a:solidFill>
                  <a:srgbClr val="FF0000"/>
                </a:solidFill>
              </a:rPr>
              <a:t>Донорство крови — визитная карточка здоровья. Донор получает возможность контролировать состояние своего здоровья за счет регулярных медицинских осмотров и бесплатных анализов на самые распространенные инфекции. Донор знает, что здоров!</a:t>
            </a:r>
          </a:p>
          <a:p>
            <a:pPr marL="0" indent="0">
              <a:buNone/>
            </a:pPr>
            <a:endParaRPr lang="ru-RU" sz="2800" b="1" dirty="0"/>
          </a:p>
        </p:txBody>
      </p:sp>
    </p:spTree>
    <p:extLst>
      <p:ext uri="{BB962C8B-B14F-4D97-AF65-F5344CB8AC3E}">
        <p14:creationId xmlns:p14="http://schemas.microsoft.com/office/powerpoint/2010/main" val="83911133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55576" y="188640"/>
            <a:ext cx="7239000" cy="1143000"/>
          </a:xfrm>
        </p:spPr>
        <p:txBody>
          <a:bodyPr>
            <a:normAutofit fontScale="90000"/>
          </a:bodyPr>
          <a:lstStyle/>
          <a:p>
            <a:r>
              <a:rPr lang="ru-RU" sz="3600" b="1" dirty="0">
                <a:solidFill>
                  <a:srgbClr val="FF0000"/>
                </a:solidFill>
              </a:rPr>
              <a:t>Донорство крови — это гражданский долг и стиль жизни</a:t>
            </a:r>
          </a:p>
        </p:txBody>
      </p:sp>
      <p:pic>
        <p:nvPicPr>
          <p:cNvPr id="4" name="Объект 3" descr="06"/>
          <p:cNvPicPr>
            <a:picLocks noGrp="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251520" y="1844824"/>
            <a:ext cx="3471811" cy="3384376"/>
          </a:xfrm>
          <a:prstGeom prst="rect">
            <a:avLst/>
          </a:prstGeom>
          <a:noFill/>
          <a:ln>
            <a:noFill/>
          </a:ln>
        </p:spPr>
      </p:pic>
      <p:pic>
        <p:nvPicPr>
          <p:cNvPr id="5" name="Рисунок 4" descr="07"/>
          <p:cNvPicPr/>
          <p:nvPr/>
        </p:nvPicPr>
        <p:blipFill>
          <a:blip r:embed="rId4">
            <a:extLst>
              <a:ext uri="{28A0092B-C50C-407E-A947-70E740481C1C}">
                <a14:useLocalDpi xmlns:a14="http://schemas.microsoft.com/office/drawing/2010/main" val="0"/>
              </a:ext>
            </a:extLst>
          </a:blip>
          <a:srcRect/>
          <a:stretch>
            <a:fillRect/>
          </a:stretch>
        </p:blipFill>
        <p:spPr bwMode="auto">
          <a:xfrm>
            <a:off x="4139952" y="1844824"/>
            <a:ext cx="3960440" cy="3171800"/>
          </a:xfrm>
          <a:prstGeom prst="rect">
            <a:avLst/>
          </a:prstGeom>
          <a:noFill/>
          <a:ln>
            <a:noFill/>
          </a:ln>
        </p:spPr>
      </p:pic>
    </p:spTree>
    <p:extLst>
      <p:ext uri="{BB962C8B-B14F-4D97-AF65-F5344CB8AC3E}">
        <p14:creationId xmlns:p14="http://schemas.microsoft.com/office/powerpoint/2010/main" val="105843128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Объект 5" descr="10"/>
          <p:cNvPicPr>
            <a:picLocks noGrp="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1403648" y="404664"/>
            <a:ext cx="5519501" cy="5001419"/>
          </a:xfrm>
          <a:prstGeom prst="rect">
            <a:avLst/>
          </a:prstGeom>
          <a:noFill/>
          <a:ln>
            <a:noFill/>
          </a:ln>
        </p:spPr>
      </p:pic>
      <p:sp>
        <p:nvSpPr>
          <p:cNvPr id="4" name="Прямоугольник 3"/>
          <p:cNvSpPr/>
          <p:nvPr/>
        </p:nvSpPr>
        <p:spPr>
          <a:xfrm>
            <a:off x="827584" y="5577481"/>
            <a:ext cx="6912768" cy="830997"/>
          </a:xfrm>
          <a:prstGeom prst="rect">
            <a:avLst/>
          </a:prstGeom>
        </p:spPr>
        <p:txBody>
          <a:bodyPr wrap="square">
            <a:spAutoFit/>
          </a:bodyPr>
          <a:lstStyle/>
          <a:p>
            <a:pPr algn="ctr"/>
            <a:r>
              <a:rPr lang="ru-RU" sz="2400" b="1" dirty="0">
                <a:solidFill>
                  <a:srgbClr val="FF0000"/>
                </a:solidFill>
              </a:rPr>
              <a:t>Помогите сегодня </a:t>
            </a:r>
            <a:r>
              <a:rPr lang="ru-RU" sz="2400" b="1" dirty="0" smtClean="0">
                <a:solidFill>
                  <a:srgbClr val="FF0000"/>
                </a:solidFill>
              </a:rPr>
              <a:t>кому-то, и </a:t>
            </a:r>
            <a:r>
              <a:rPr lang="ru-RU" sz="2400" b="1" dirty="0">
                <a:solidFill>
                  <a:srgbClr val="FF0000"/>
                </a:solidFill>
              </a:rPr>
              <a:t>завтра </a:t>
            </a:r>
            <a:r>
              <a:rPr lang="ru-RU" sz="2400" b="1" dirty="0" smtClean="0">
                <a:solidFill>
                  <a:srgbClr val="FF0000"/>
                </a:solidFill>
              </a:rPr>
              <a:t>кто-то поможет </a:t>
            </a:r>
            <a:r>
              <a:rPr lang="ru-RU" sz="2400" b="1" dirty="0">
                <a:solidFill>
                  <a:srgbClr val="FF0000"/>
                </a:solidFill>
              </a:rPr>
              <a:t>вам</a:t>
            </a:r>
            <a:endParaRPr lang="ru-RU" sz="2400" dirty="0">
              <a:solidFill>
                <a:srgbClr val="FF0000"/>
              </a:solidFill>
            </a:endParaRPr>
          </a:p>
        </p:txBody>
      </p:sp>
    </p:spTree>
    <p:extLst>
      <p:ext uri="{BB962C8B-B14F-4D97-AF65-F5344CB8AC3E}">
        <p14:creationId xmlns:p14="http://schemas.microsoft.com/office/powerpoint/2010/main" val="240554029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051720" y="188640"/>
            <a:ext cx="6285384" cy="792088"/>
          </a:xfrm>
        </p:spPr>
        <p:txBody>
          <a:bodyPr>
            <a:noAutofit/>
          </a:bodyPr>
          <a:lstStyle/>
          <a:p>
            <a:r>
              <a:rPr lang="ru-RU" sz="2800" b="1" dirty="0" smtClean="0">
                <a:solidFill>
                  <a:schemeClr val="tx1"/>
                </a:solidFill>
              </a:rPr>
              <a:t/>
            </a:r>
            <a:br>
              <a:rPr lang="ru-RU" sz="2800" b="1" dirty="0" smtClean="0">
                <a:solidFill>
                  <a:schemeClr val="tx1"/>
                </a:solidFill>
              </a:rPr>
            </a:br>
            <a:endParaRPr lang="ru-RU" sz="2800" b="1" dirty="0">
              <a:solidFill>
                <a:schemeClr val="tx1"/>
              </a:solidFill>
            </a:endParaRPr>
          </a:p>
        </p:txBody>
      </p:sp>
      <p:pic>
        <p:nvPicPr>
          <p:cNvPr id="5" name="Рисунок 4" descr="12"/>
          <p:cNvPicPr/>
          <p:nvPr/>
        </p:nvPicPr>
        <p:blipFill>
          <a:blip r:embed="rId3">
            <a:extLst>
              <a:ext uri="{28A0092B-C50C-407E-A947-70E740481C1C}">
                <a14:useLocalDpi xmlns:a14="http://schemas.microsoft.com/office/drawing/2010/main" val="0"/>
              </a:ext>
            </a:extLst>
          </a:blip>
          <a:srcRect/>
          <a:stretch>
            <a:fillRect/>
          </a:stretch>
        </p:blipFill>
        <p:spPr bwMode="auto">
          <a:xfrm>
            <a:off x="2555776" y="3861048"/>
            <a:ext cx="2592288" cy="2920900"/>
          </a:xfrm>
          <a:prstGeom prst="rect">
            <a:avLst/>
          </a:prstGeom>
          <a:noFill/>
          <a:ln>
            <a:noFill/>
          </a:ln>
        </p:spPr>
      </p:pic>
      <p:pic>
        <p:nvPicPr>
          <p:cNvPr id="11" name="Рисунок 10" descr="1"/>
          <p:cNvPicPr/>
          <p:nvPr/>
        </p:nvPicPr>
        <p:blipFill>
          <a:blip r:embed="rId4">
            <a:extLst>
              <a:ext uri="{28A0092B-C50C-407E-A947-70E740481C1C}">
                <a14:useLocalDpi xmlns:a14="http://schemas.microsoft.com/office/drawing/2010/main" val="0"/>
              </a:ext>
            </a:extLst>
          </a:blip>
          <a:srcRect/>
          <a:stretch>
            <a:fillRect/>
          </a:stretch>
        </p:blipFill>
        <p:spPr bwMode="auto">
          <a:xfrm>
            <a:off x="5588310" y="1988840"/>
            <a:ext cx="2944130" cy="2088232"/>
          </a:xfrm>
          <a:prstGeom prst="rect">
            <a:avLst/>
          </a:prstGeom>
          <a:noFill/>
          <a:ln>
            <a:noFill/>
          </a:ln>
        </p:spPr>
      </p:pic>
      <p:sp>
        <p:nvSpPr>
          <p:cNvPr id="9" name="Прямоугольник 8"/>
          <p:cNvSpPr/>
          <p:nvPr/>
        </p:nvSpPr>
        <p:spPr>
          <a:xfrm>
            <a:off x="1979712" y="152636"/>
            <a:ext cx="4669259" cy="64807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400" b="1" dirty="0" smtClean="0">
                <a:solidFill>
                  <a:srgbClr val="FF0000"/>
                </a:solidFill>
              </a:rPr>
              <a:t>Кто может стать донором?</a:t>
            </a:r>
            <a:endParaRPr lang="ru-RU" sz="2400" b="1" dirty="0">
              <a:solidFill>
                <a:srgbClr val="FF0000"/>
              </a:solidFill>
            </a:endParaRPr>
          </a:p>
        </p:txBody>
      </p:sp>
      <p:pic>
        <p:nvPicPr>
          <p:cNvPr id="14" name="Рисунок 13" descr="2"/>
          <p:cNvPicPr/>
          <p:nvPr/>
        </p:nvPicPr>
        <p:blipFill>
          <a:blip r:embed="rId5">
            <a:extLst>
              <a:ext uri="{28A0092B-C50C-407E-A947-70E740481C1C}">
                <a14:useLocalDpi xmlns:a14="http://schemas.microsoft.com/office/drawing/2010/main" val="0"/>
              </a:ext>
            </a:extLst>
          </a:blip>
          <a:srcRect/>
          <a:stretch>
            <a:fillRect/>
          </a:stretch>
        </p:blipFill>
        <p:spPr bwMode="auto">
          <a:xfrm>
            <a:off x="5580112" y="4308809"/>
            <a:ext cx="2952328" cy="2025377"/>
          </a:xfrm>
          <a:prstGeom prst="rect">
            <a:avLst/>
          </a:prstGeom>
          <a:noFill/>
          <a:ln>
            <a:noFill/>
          </a:ln>
        </p:spPr>
      </p:pic>
      <p:sp>
        <p:nvSpPr>
          <p:cNvPr id="10" name="Скругленный прямоугольник 9"/>
          <p:cNvSpPr/>
          <p:nvPr/>
        </p:nvSpPr>
        <p:spPr>
          <a:xfrm>
            <a:off x="3851920" y="464890"/>
            <a:ext cx="5184576" cy="1667966"/>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800" b="1" dirty="0" smtClean="0">
                <a:solidFill>
                  <a:schemeClr val="tx1"/>
                </a:solidFill>
              </a:rPr>
              <a:t>Перед сдачей крови обязателен осмотр врача!</a:t>
            </a:r>
            <a:endParaRPr lang="ru-RU" sz="2800" b="1" dirty="0">
              <a:solidFill>
                <a:schemeClr val="tx1"/>
              </a:solidFill>
            </a:endParaRPr>
          </a:p>
        </p:txBody>
      </p:sp>
      <p:pic>
        <p:nvPicPr>
          <p:cNvPr id="16" name="Объект 3" descr="05"/>
          <p:cNvPicPr>
            <a:picLocks noGrp="1"/>
          </p:cNvPicPr>
          <p:nvPr>
            <p:ph idx="1"/>
          </p:nvPr>
        </p:nvPicPr>
        <p:blipFill>
          <a:blip r:embed="rId6">
            <a:extLst>
              <a:ext uri="{28A0092B-C50C-407E-A947-70E740481C1C}">
                <a14:useLocalDpi xmlns:a14="http://schemas.microsoft.com/office/drawing/2010/main" val="0"/>
              </a:ext>
            </a:extLst>
          </a:blip>
          <a:srcRect/>
          <a:stretch>
            <a:fillRect/>
          </a:stretch>
        </p:blipFill>
        <p:spPr bwMode="auto">
          <a:xfrm>
            <a:off x="323528" y="1041189"/>
            <a:ext cx="2936323" cy="3311897"/>
          </a:xfrm>
          <a:prstGeom prst="rect">
            <a:avLst/>
          </a:prstGeom>
          <a:noFill/>
          <a:ln>
            <a:noFill/>
          </a:ln>
        </p:spPr>
      </p:pic>
    </p:spTree>
    <p:extLst>
      <p:ext uri="{BB962C8B-B14F-4D97-AF65-F5344CB8AC3E}">
        <p14:creationId xmlns:p14="http://schemas.microsoft.com/office/powerpoint/2010/main" val="118593835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404664"/>
            <a:ext cx="8229600" cy="1143000"/>
          </a:xfrm>
        </p:spPr>
        <p:txBody>
          <a:bodyPr>
            <a:normAutofit/>
          </a:bodyPr>
          <a:lstStyle/>
          <a:p>
            <a:r>
              <a:rPr lang="ru-RU" sz="3200" b="1" dirty="0"/>
              <a:t>Как подготовиться к сдаче крови?</a:t>
            </a:r>
            <a:br>
              <a:rPr lang="ru-RU" sz="3200" b="1" dirty="0"/>
            </a:br>
            <a:endParaRPr lang="ru-RU" sz="3200" b="1" dirty="0"/>
          </a:p>
        </p:txBody>
      </p:sp>
      <p:sp>
        <p:nvSpPr>
          <p:cNvPr id="3" name="Объект 2"/>
          <p:cNvSpPr>
            <a:spLocks noGrp="1"/>
          </p:cNvSpPr>
          <p:nvPr>
            <p:ph idx="1"/>
          </p:nvPr>
        </p:nvSpPr>
        <p:spPr>
          <a:xfrm>
            <a:off x="457200" y="1196752"/>
            <a:ext cx="8229600" cy="4929411"/>
          </a:xfrm>
        </p:spPr>
        <p:txBody>
          <a:bodyPr>
            <a:normAutofit lnSpcReduction="10000"/>
          </a:bodyPr>
          <a:lstStyle/>
          <a:p>
            <a:r>
              <a:rPr lang="ru-RU" sz="1600" dirty="0" smtClean="0"/>
              <a:t>Накануне </a:t>
            </a:r>
            <a:r>
              <a:rPr lang="ru-RU" sz="1600" dirty="0"/>
              <a:t>и в день сдачи крови запрещено употреблять жирную, жареную, острую и копченую пищу, колбасные изделия, а также мясные, рыбные и молочные продукты, яйца и масло (в </a:t>
            </a:r>
            <a:r>
              <a:rPr lang="ru-RU" sz="1600" dirty="0" err="1"/>
              <a:t>т.ч</a:t>
            </a:r>
            <a:r>
              <a:rPr lang="ru-RU" sz="1600" dirty="0"/>
              <a:t>. растительное), шоколад, орехи и финики. Натощак сдавать кровь не нужно!</a:t>
            </a:r>
          </a:p>
          <a:p>
            <a:r>
              <a:rPr lang="ru-RU" sz="1600" dirty="0"/>
              <a:t>Лучше пить сладкий чай с вареньем, соки, морсы, компоты, минеральную воду и есть хлеб, сухари, сушки, отварные крупы, макароны на воде без масла, овощи и фрукты, кроме бананов.</a:t>
            </a:r>
          </a:p>
          <a:p>
            <a:r>
              <a:rPr lang="ru-RU" sz="1600" dirty="0"/>
              <a:t>За 48 часов до визита на станцию переливания нельзя употреблять алкоголь, а за 72 часа — принимать лекарства, содержащие аспирин и анальгетики.</a:t>
            </a:r>
          </a:p>
          <a:p>
            <a:r>
              <a:rPr lang="ru-RU" sz="1600" dirty="0"/>
              <a:t>Утром нужно легко позавтракать.</a:t>
            </a:r>
          </a:p>
          <a:p>
            <a:r>
              <a:rPr lang="ru-RU" sz="1600" dirty="0"/>
              <a:t>Также за час до сдачи крови следует воздержаться от курения.</a:t>
            </a:r>
          </a:p>
          <a:p>
            <a:r>
              <a:rPr lang="ru-RU" sz="1600" dirty="0"/>
              <a:t>Медики установили, что лучше всего на кровопотерю организм реагирует именно в утренние часы. И чем раньше происходит </a:t>
            </a:r>
            <a:r>
              <a:rPr lang="ru-RU" sz="1600" dirty="0" err="1"/>
              <a:t>донация</a:t>
            </a:r>
            <a:r>
              <a:rPr lang="ru-RU" sz="1600" dirty="0"/>
              <a:t>, тем легче переносится эта процедура. После 12.00 сдавать кровь рекомендуется только постоянным донорам.</a:t>
            </a:r>
          </a:p>
          <a:p>
            <a:r>
              <a:rPr lang="ru-RU" sz="1600" dirty="0"/>
              <a:t>Не следует сдавать кровь после ночного дежурства или просто бессонной ночи.</a:t>
            </a:r>
          </a:p>
          <a:p>
            <a:r>
              <a:rPr lang="ru-RU" sz="1600" dirty="0"/>
              <a:t>Не планируйте сдачу крови непосредственно перед экзаменами, соревнованиями, сдачей проекта, на время особенно интенсивного периода работы и т. п.</a:t>
            </a:r>
          </a:p>
          <a:p>
            <a:r>
              <a:rPr lang="ru-RU" sz="1600" dirty="0"/>
              <a:t>При себе необходимо иметь паспорт с регистрацией или другой документ, удостоверяющий личность (вид на жительство).</a:t>
            </a:r>
          </a:p>
        </p:txBody>
      </p:sp>
    </p:spTree>
    <p:extLst>
      <p:ext uri="{BB962C8B-B14F-4D97-AF65-F5344CB8AC3E}">
        <p14:creationId xmlns:p14="http://schemas.microsoft.com/office/powerpoint/2010/main" val="111509876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sz="2000" b="1" dirty="0"/>
              <a:t>Федеральный закон от 20.07.2012 N 125-ФЗ «О донорстве крови и ее компонентов</a:t>
            </a:r>
            <a:r>
              <a:rPr lang="ru-RU" sz="2000" b="1" dirty="0" smtClean="0"/>
              <a:t>»</a:t>
            </a:r>
            <a:r>
              <a:rPr lang="ru-RU" sz="2000" b="1" dirty="0"/>
              <a:t/>
            </a:r>
            <a:br>
              <a:rPr lang="ru-RU" sz="2000" b="1" dirty="0"/>
            </a:br>
            <a:r>
              <a:rPr lang="ru-RU" sz="2000" b="1" dirty="0"/>
              <a:t>Статья 12. Требования к донору, его права и обязанности</a:t>
            </a:r>
            <a:br>
              <a:rPr lang="ru-RU" sz="2000" b="1" dirty="0"/>
            </a:br>
            <a:endParaRPr lang="ru-RU" sz="2000" b="1" dirty="0"/>
          </a:p>
        </p:txBody>
      </p:sp>
      <p:sp>
        <p:nvSpPr>
          <p:cNvPr id="3" name="Объект 2"/>
          <p:cNvSpPr>
            <a:spLocks noGrp="1"/>
          </p:cNvSpPr>
          <p:nvPr>
            <p:ph idx="1"/>
          </p:nvPr>
        </p:nvSpPr>
        <p:spPr>
          <a:xfrm>
            <a:off x="251520" y="1124744"/>
            <a:ext cx="8712968" cy="5733256"/>
          </a:xfrm>
        </p:spPr>
        <p:txBody>
          <a:bodyPr>
            <a:normAutofit fontScale="25000" lnSpcReduction="20000"/>
          </a:bodyPr>
          <a:lstStyle/>
          <a:p>
            <a:pPr marL="0" indent="0">
              <a:buNone/>
            </a:pPr>
            <a:endParaRPr lang="ru-RU" dirty="0"/>
          </a:p>
          <a:p>
            <a:pPr marL="0" indent="0">
              <a:buNone/>
            </a:pPr>
            <a:r>
              <a:rPr lang="ru-RU" sz="5600" b="1" dirty="0"/>
              <a:t>Донором вправе быть дееспособное лицо, являющееся гражданином Российской Федерации либо проживающим на территории Российской Федерации на законных основаниях не менее одного года иностранным гражданином или лицом без гражданства, достигшее возраста восемнадцати лет или приобретшее полную дееспособность до достижения им возраста восемнадцати лет в соответствии с законодательством Российской Федерации, изъявившее добровольное желание сдать кровь и (или) ее компоненты, прошедшее добровольно медицинское обследование и не имеющее медицинских противопоказаний для сдачи крови и (или) ее компонентов</a:t>
            </a:r>
            <a:r>
              <a:rPr lang="ru-RU" sz="5600" b="1" dirty="0" smtClean="0"/>
              <a:t>.</a:t>
            </a:r>
            <a:endParaRPr lang="ru-RU" sz="5600" b="1" dirty="0"/>
          </a:p>
          <a:p>
            <a:pPr marL="0" indent="0">
              <a:buNone/>
            </a:pPr>
            <a:r>
              <a:rPr lang="ru-RU" sz="5600" b="1" dirty="0"/>
              <a:t>Донор имеет право на:</a:t>
            </a:r>
          </a:p>
          <a:p>
            <a:pPr marL="0" indent="0">
              <a:buNone/>
            </a:pPr>
            <a:r>
              <a:rPr lang="ru-RU" sz="5600" b="1" dirty="0"/>
              <a:t>1) сдачу крови и (или) ее компонентов безвозмездно или за плату в соответствии с настоящим Федеральным законом;</a:t>
            </a:r>
          </a:p>
          <a:p>
            <a:pPr marL="0" indent="0">
              <a:buNone/>
            </a:pPr>
            <a:r>
              <a:rPr lang="ru-RU" sz="5600" b="1" dirty="0"/>
              <a:t>2) защиту государством его прав и охрану здоровья;</a:t>
            </a:r>
          </a:p>
          <a:p>
            <a:pPr marL="0" indent="0">
              <a:buNone/>
            </a:pPr>
            <a:r>
              <a:rPr lang="ru-RU" sz="5600" b="1" dirty="0"/>
              <a:t>3) ознакомление с результатами его медицинского обследования;</a:t>
            </a:r>
          </a:p>
          <a:p>
            <a:pPr marL="0" indent="0">
              <a:buNone/>
            </a:pPr>
            <a:r>
              <a:rPr lang="ru-RU" sz="5600" b="1" dirty="0"/>
              <a:t>4) полное информирование о возможных последствиях сдачи крови и (или) ее компонентов для здоровья;</a:t>
            </a:r>
          </a:p>
          <a:p>
            <a:pPr marL="0" indent="0">
              <a:buNone/>
            </a:pPr>
            <a:r>
              <a:rPr lang="ru-RU" sz="5600" b="1" dirty="0"/>
              <a:t>5) получение бесплатной медицинской помощи в соответствии с установленными стандартами ее оказания в случаях возникновения у него реакций и осложнений, связанных с выполнением донорской функции;</a:t>
            </a:r>
          </a:p>
          <a:p>
            <a:pPr marL="0" indent="0">
              <a:buNone/>
            </a:pPr>
            <a:r>
              <a:rPr lang="ru-RU" sz="5600" b="1" dirty="0"/>
              <a:t>6) возмещение вреда, причиненного его жизни или здоровью в связи с выполнением донорской функции;</a:t>
            </a:r>
          </a:p>
          <a:p>
            <a:pPr marL="0" indent="0">
              <a:buNone/>
            </a:pPr>
            <a:r>
              <a:rPr lang="ru-RU" sz="5600" b="1" dirty="0"/>
              <a:t>7) меры социальной поддержки, установленные настоящим Федеральным законом, нормативными правовыми актами субъектов Российской Федерации,</a:t>
            </a:r>
          </a:p>
          <a:p>
            <a:pPr marL="0" indent="0">
              <a:buNone/>
            </a:pPr>
            <a:r>
              <a:rPr lang="ru-RU" sz="5600" b="1" dirty="0"/>
              <a:t>муниципальными правовыми актами.</a:t>
            </a:r>
          </a:p>
          <a:p>
            <a:pPr marL="0" indent="0">
              <a:buNone/>
            </a:pPr>
            <a:r>
              <a:rPr lang="ru-RU" sz="5600" b="1" dirty="0" smtClean="0"/>
              <a:t>Донор </a:t>
            </a:r>
            <a:r>
              <a:rPr lang="ru-RU" sz="5600" b="1" dirty="0"/>
              <a:t>для выполнения донорской функции обязан:</a:t>
            </a:r>
          </a:p>
          <a:p>
            <a:pPr marL="0" indent="0">
              <a:buNone/>
            </a:pPr>
            <a:r>
              <a:rPr lang="ru-RU" sz="5600" b="1" dirty="0"/>
              <a:t>1) предъявить паспорт или иной удостоверяющий личность документ;</a:t>
            </a:r>
          </a:p>
          <a:p>
            <a:pPr marL="0" indent="0">
              <a:buNone/>
            </a:pPr>
            <a:r>
              <a:rPr lang="ru-RU" sz="5600" b="1" dirty="0"/>
              <a:t>2) сообщить известную ему информацию о перенесенных инфекционных заболеваниях, нахождении в контакте с инфекционными больными, пребывании на территориях, на которых существует угроза возникновения и (или) распространения массовых инфекционных заболеваний или эпидемий, об употреблении наркотических средств, психотропных веществ, о работе с вредными и (или) опасными условиями труда, а также вакцинациях и хирургических вмешательствах, выполненных в течение года до даты сдачи крови и (или) ее компонентов;</a:t>
            </a:r>
          </a:p>
          <a:p>
            <a:pPr marL="0" indent="0">
              <a:buNone/>
            </a:pPr>
            <a:r>
              <a:rPr lang="ru-RU" sz="5600" b="1" dirty="0"/>
              <a:t>3) пройти медицинское обследование.</a:t>
            </a:r>
          </a:p>
        </p:txBody>
      </p:sp>
    </p:spTree>
    <p:extLst>
      <p:ext uri="{BB962C8B-B14F-4D97-AF65-F5344CB8AC3E}">
        <p14:creationId xmlns:p14="http://schemas.microsoft.com/office/powerpoint/2010/main" val="77357482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800" dirty="0"/>
              <a:t>Какие существуют сейчас льготы для доноров ?</a:t>
            </a:r>
            <a:br>
              <a:rPr lang="ru-RU" sz="2800" dirty="0"/>
            </a:br>
            <a:endParaRPr lang="ru-RU" sz="2800" dirty="0"/>
          </a:p>
        </p:txBody>
      </p:sp>
      <p:sp>
        <p:nvSpPr>
          <p:cNvPr id="3" name="Объект 2"/>
          <p:cNvSpPr>
            <a:spLocks noGrp="1"/>
          </p:cNvSpPr>
          <p:nvPr>
            <p:ph idx="1"/>
          </p:nvPr>
        </p:nvSpPr>
        <p:spPr>
          <a:xfrm>
            <a:off x="467544" y="1196752"/>
            <a:ext cx="8229600" cy="5112568"/>
          </a:xfrm>
        </p:spPr>
        <p:txBody>
          <a:bodyPr>
            <a:noAutofit/>
          </a:bodyPr>
          <a:lstStyle/>
          <a:p>
            <a:r>
              <a:rPr lang="ru-RU" sz="1400" b="1" dirty="0" smtClean="0"/>
              <a:t>В </a:t>
            </a:r>
            <a:r>
              <a:rPr lang="ru-RU" sz="1400" b="1" dirty="0"/>
              <a:t>день сдачи крови и ее компонентов, а также в день медицинского обследования работник, являющийся донором, освобождается от работы на предприятии, в учреждении, организации независимо от форм собственности с сохранением за ним среднего заработка за эти дни. В случае если по соглашению с администрацией работник, являющийся донором, в день сдачи крови вышел на работу (за исключением работ, связанных с особыми условиями труда), ему предоставляется по его желанию другой день отдыха с сохранением за ним среднего заработка.</a:t>
            </a:r>
          </a:p>
          <a:p>
            <a:r>
              <a:rPr lang="ru-RU" sz="1400" b="1" dirty="0"/>
              <a:t>В случае сдачи крови и ее компонентов в период ежегодного отпуска, в выходной или праздничный день донору по его желанию предоставляется другой день отдыха или день сдачи крови оплачивается не менее чем в двойном размере. После каждого дня сдачи крови и ее компонентов донору предоставляется дополнительный день отдыха с сохранением за ним среднего заработка. Указанный день отдыха по желанию донора может быть присоединен к ежегодному отпуску или использован в другое время в течение года после дня сдачи крови и ее компонентов.</a:t>
            </a:r>
          </a:p>
          <a:p>
            <a:r>
              <a:rPr lang="ru-RU" sz="1400" b="1" dirty="0"/>
              <a:t>В день сдачи крови донор обеспечивается бесплатным питанием за счет средств соответствующего бюджета.</a:t>
            </a:r>
          </a:p>
          <a:p>
            <a:r>
              <a:rPr lang="ru-RU" sz="1400" b="1" dirty="0"/>
              <a:t>Донору, сдавшему в течение года кровь и (или) ее компоненты в суммарном количестве равном двум максимально допустимым дозам, предоставляются дополнительные меры социальной поддержки:</a:t>
            </a:r>
          </a:p>
          <a:p>
            <a:r>
              <a:rPr lang="ru-RU" sz="1400" b="1" dirty="0"/>
              <a:t>в течение года — пособие по временной нетрудоспособности при всех видах заболеваний в размере полного заработка независимо от трудового стажа;</a:t>
            </a:r>
          </a:p>
          <a:p>
            <a:r>
              <a:rPr lang="ru-RU" sz="1400" b="1" dirty="0"/>
              <a:t>первоочередное выделение по месту работы или учебы льготных путевок для санаторно-курортного лечения.</a:t>
            </a:r>
          </a:p>
        </p:txBody>
      </p:sp>
    </p:spTree>
    <p:extLst>
      <p:ext uri="{BB962C8B-B14F-4D97-AF65-F5344CB8AC3E}">
        <p14:creationId xmlns:p14="http://schemas.microsoft.com/office/powerpoint/2010/main" val="317201835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9552" y="260648"/>
            <a:ext cx="8229600" cy="1143000"/>
          </a:xfrm>
        </p:spPr>
        <p:txBody>
          <a:bodyPr>
            <a:normAutofit fontScale="90000"/>
          </a:bodyPr>
          <a:lstStyle/>
          <a:p>
            <a:r>
              <a:rPr lang="ru-RU" sz="2400" b="1" dirty="0"/>
              <a:t>Кто может стать почетным донором </a:t>
            </a:r>
            <a:r>
              <a:rPr lang="ru-RU" sz="2400" b="1" dirty="0" smtClean="0"/>
              <a:t/>
            </a:r>
            <a:br>
              <a:rPr lang="ru-RU" sz="2400" b="1" dirty="0" smtClean="0"/>
            </a:br>
            <a:r>
              <a:rPr lang="ru-RU" sz="2400" b="1" dirty="0" smtClean="0"/>
              <a:t>и </a:t>
            </a:r>
            <a:r>
              <a:rPr lang="ru-RU" sz="2400" b="1" dirty="0"/>
              <a:t>какие льготы ему положены?</a:t>
            </a:r>
            <a:br>
              <a:rPr lang="ru-RU" sz="2400" b="1" dirty="0"/>
            </a:br>
            <a:endParaRPr lang="ru-RU" sz="2400" b="1" dirty="0"/>
          </a:p>
        </p:txBody>
      </p:sp>
      <p:sp>
        <p:nvSpPr>
          <p:cNvPr id="3" name="Объект 2"/>
          <p:cNvSpPr>
            <a:spLocks noGrp="1"/>
          </p:cNvSpPr>
          <p:nvPr>
            <p:ph idx="1"/>
          </p:nvPr>
        </p:nvSpPr>
        <p:spPr>
          <a:xfrm>
            <a:off x="683568" y="1412776"/>
            <a:ext cx="8229600" cy="5112568"/>
          </a:xfrm>
        </p:spPr>
        <p:txBody>
          <a:bodyPr>
            <a:noAutofit/>
          </a:bodyPr>
          <a:lstStyle/>
          <a:p>
            <a:r>
              <a:rPr lang="ru-RU" sz="2000" b="1" dirty="0" smtClean="0"/>
              <a:t>Граждане</a:t>
            </a:r>
            <a:r>
              <a:rPr lang="ru-RU" sz="2000" b="1" dirty="0"/>
              <a:t>, сдавшие бесплатно кровь сорок и более раз или плазму шестьдесят и более раз, награждаются нагрудным знаком «Почетный донор России» и имеют право на ежегодную денежную выплату и другие меры социальной поддержки, установленные Федеральным законом от 20 июля 2012 г. N 125-ФЗ «О донорстве крови и ее компонентов» и органами государственной власти субъектов Российской Федерации (внеочередное лечение в государственных или муниципальных организациях здравоохранения, первоочередное приобретение по месту работы или учебы льготных путевок для санаторно-курортного лечения, предоставление ежегодного оплачиваемого отпуска в удобное для них время года).</a:t>
            </a:r>
          </a:p>
        </p:txBody>
      </p:sp>
    </p:spTree>
    <p:extLst>
      <p:ext uri="{BB962C8B-B14F-4D97-AF65-F5344CB8AC3E}">
        <p14:creationId xmlns:p14="http://schemas.microsoft.com/office/powerpoint/2010/main" val="3929834719"/>
      </p:ext>
    </p:extLst>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165</TotalTime>
  <Words>1786</Words>
  <Application>Microsoft Office PowerPoint</Application>
  <PresentationFormat>Экран (4:3)</PresentationFormat>
  <Paragraphs>83</Paragraphs>
  <Slides>11</Slides>
  <Notes>8</Notes>
  <HiddenSlides>0</HiddenSlides>
  <MMClips>0</MMClips>
  <ScaleCrop>false</ScaleCrop>
  <HeadingPairs>
    <vt:vector size="4" baseType="variant">
      <vt:variant>
        <vt:lpstr>Тема</vt:lpstr>
      </vt:variant>
      <vt:variant>
        <vt:i4>1</vt:i4>
      </vt:variant>
      <vt:variant>
        <vt:lpstr>Заголовки слайдов</vt:lpstr>
      </vt:variant>
      <vt:variant>
        <vt:i4>11</vt:i4>
      </vt:variant>
    </vt:vector>
  </HeadingPairs>
  <TitlesOfParts>
    <vt:vector size="12" baseType="lpstr">
      <vt:lpstr>Тема Office</vt:lpstr>
      <vt:lpstr>Донорство крови. Зачем сдавать кровь?</vt:lpstr>
      <vt:lpstr>Презентация PowerPoint</vt:lpstr>
      <vt:lpstr>Донорство крови — это гражданский долг и стиль жизни</vt:lpstr>
      <vt:lpstr>Презентация PowerPoint</vt:lpstr>
      <vt:lpstr> </vt:lpstr>
      <vt:lpstr>Как подготовиться к сдаче крови? </vt:lpstr>
      <vt:lpstr>Федеральный закон от 20.07.2012 N 125-ФЗ «О донорстве крови и ее компонентов» Статья 12. Требования к донору, его права и обязанности </vt:lpstr>
      <vt:lpstr>Какие существуют сейчас льготы для доноров ? </vt:lpstr>
      <vt:lpstr>Кто может стать почетным донором  и какие льготы ему положены? </vt:lpstr>
      <vt:lpstr>:</vt:lpstr>
      <vt:lpstr>  Информация подготовлена по материалам: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Раннее выявление онкологических и предраковых заболеваний</dc:title>
  <dc:creator>Андреева Ольга Владимировна</dc:creator>
  <cp:lastModifiedBy>Андреева Ольга Владимировна</cp:lastModifiedBy>
  <cp:revision>34</cp:revision>
  <dcterms:created xsi:type="dcterms:W3CDTF">2019-02-11T05:03:02Z</dcterms:created>
  <dcterms:modified xsi:type="dcterms:W3CDTF">2019-02-11T09:14:38Z</dcterms:modified>
</cp:coreProperties>
</file>